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3"/>
  </p:notesMasterIdLst>
  <p:sldIdLst>
    <p:sldId id="256" r:id="rId4"/>
    <p:sldId id="258" r:id="rId5"/>
    <p:sldId id="315" r:id="rId6"/>
    <p:sldId id="274" r:id="rId7"/>
    <p:sldId id="275" r:id="rId8"/>
    <p:sldId id="356" r:id="rId9"/>
    <p:sldId id="276" r:id="rId10"/>
    <p:sldId id="284" r:id="rId11"/>
    <p:sldId id="293" r:id="rId12"/>
    <p:sldId id="365" r:id="rId13"/>
    <p:sldId id="366" r:id="rId14"/>
    <p:sldId id="277" r:id="rId15"/>
    <p:sldId id="278" r:id="rId16"/>
    <p:sldId id="279" r:id="rId17"/>
    <p:sldId id="290" r:id="rId18"/>
    <p:sldId id="280" r:id="rId19"/>
    <p:sldId id="291" r:id="rId20"/>
    <p:sldId id="281" r:id="rId21"/>
    <p:sldId id="286" r:id="rId22"/>
    <p:sldId id="292" r:id="rId23"/>
    <p:sldId id="367" r:id="rId24"/>
    <p:sldId id="357" r:id="rId25"/>
    <p:sldId id="368" r:id="rId26"/>
    <p:sldId id="300" r:id="rId27"/>
    <p:sldId id="298" r:id="rId28"/>
    <p:sldId id="299" r:id="rId29"/>
    <p:sldId id="294" r:id="rId30"/>
    <p:sldId id="302" r:id="rId31"/>
    <p:sldId id="301" r:id="rId32"/>
    <p:sldId id="303" r:id="rId33"/>
    <p:sldId id="295" r:id="rId34"/>
    <p:sldId id="305" r:id="rId35"/>
    <p:sldId id="306" r:id="rId36"/>
    <p:sldId id="307" r:id="rId37"/>
    <p:sldId id="304" r:id="rId38"/>
    <p:sldId id="404" r:id="rId39"/>
    <p:sldId id="296" r:id="rId40"/>
    <p:sldId id="312" r:id="rId41"/>
    <p:sldId id="313" r:id="rId42"/>
    <p:sldId id="310" r:id="rId43"/>
    <p:sldId id="314" r:id="rId44"/>
    <p:sldId id="311" r:id="rId45"/>
    <p:sldId id="316" r:id="rId46"/>
    <p:sldId id="297" r:id="rId47"/>
    <p:sldId id="308" r:id="rId48"/>
    <p:sldId id="317" r:id="rId49"/>
    <p:sldId id="309" r:id="rId50"/>
    <p:sldId id="319" r:id="rId51"/>
    <p:sldId id="320" r:id="rId52"/>
  </p:sldIdLst>
  <p:sldSz cx="9144000" cy="6858000" type="screen4x3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2FF30F"/>
    <a:srgbClr val="CCFFFF"/>
    <a:srgbClr val="CCFF99"/>
    <a:srgbClr val="99CCFF"/>
    <a:srgbClr val="FF99FF"/>
    <a:srgbClr val="F9E553"/>
    <a:srgbClr val="AE0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1356" y="-246"/>
      </p:cViewPr>
      <p:guideLst>
        <p:guide orient="horz" pos="2159"/>
        <p:guide pos="28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228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>
                <a:latin typeface="Arial" panose="020B0604020202020204" pitchFamily="34" charset="0"/>
              </a:rPr>
            </a:fld>
            <a:endParaRPr lang="en-US" altLang="zh-CN" sz="12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225" y="620713"/>
            <a:ext cx="1979613" cy="55451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7388" y="620713"/>
            <a:ext cx="5786437" cy="55451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7388" y="1414463"/>
            <a:ext cx="3883025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22813" y="1414463"/>
            <a:ext cx="3883025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title"/>
          </p:nvPr>
        </p:nvSpPr>
        <p:spPr>
          <a:xfrm>
            <a:off x="1476375" y="620713"/>
            <a:ext cx="5111750" cy="5762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4"/>
          <p:cNvSpPr>
            <a:spLocks noGrp="1"/>
          </p:cNvSpPr>
          <p:nvPr>
            <p:ph type="body" idx="1"/>
          </p:nvPr>
        </p:nvSpPr>
        <p:spPr>
          <a:xfrm>
            <a:off x="687388" y="1414463"/>
            <a:ext cx="7918450" cy="475138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28" name="Group 10"/>
          <p:cNvGrpSpPr/>
          <p:nvPr/>
        </p:nvGrpSpPr>
        <p:grpSpPr>
          <a:xfrm>
            <a:off x="7938" y="6021388"/>
            <a:ext cx="1250950" cy="765175"/>
            <a:chOff x="0" y="0"/>
            <a:chExt cx="1124" cy="785"/>
          </a:xfrm>
        </p:grpSpPr>
        <p:sp>
          <p:nvSpPr>
            <p:cNvPr id="2" name="Freeform 11"/>
            <p:cNvSpPr>
              <a:spLocks noChangeArrowheads="1"/>
            </p:cNvSpPr>
            <p:nvPr/>
          </p:nvSpPr>
          <p:spPr bwMode="auto">
            <a:xfrm>
              <a:off x="19" y="15"/>
              <a:ext cx="1090" cy="650"/>
            </a:xfrm>
            <a:custGeom>
              <a:avLst/>
              <a:gdLst>
                <a:gd name="T0" fmla="*/ 1587 w 2177"/>
                <a:gd name="T1" fmla="*/ 1260 h 1298"/>
                <a:gd name="T2" fmla="*/ 1420 w 2177"/>
                <a:gd name="T3" fmla="*/ 1106 h 1298"/>
                <a:gd name="T4" fmla="*/ 1331 w 2177"/>
                <a:gd name="T5" fmla="*/ 477 h 1298"/>
                <a:gd name="T6" fmla="*/ 2139 w 2177"/>
                <a:gd name="T7" fmla="*/ 330 h 1298"/>
                <a:gd name="T8" fmla="*/ 2177 w 2177"/>
                <a:gd name="T9" fmla="*/ 203 h 1298"/>
                <a:gd name="T10" fmla="*/ 2099 w 2177"/>
                <a:gd name="T11" fmla="*/ 100 h 1298"/>
                <a:gd name="T12" fmla="*/ 1276 w 2177"/>
                <a:gd name="T13" fmla="*/ 211 h 1298"/>
                <a:gd name="T14" fmla="*/ 1219 w 2177"/>
                <a:gd name="T15" fmla="*/ 32 h 1298"/>
                <a:gd name="T16" fmla="*/ 1085 w 2177"/>
                <a:gd name="T17" fmla="*/ 0 h 1298"/>
                <a:gd name="T18" fmla="*/ 958 w 2177"/>
                <a:gd name="T19" fmla="*/ 28 h 1298"/>
                <a:gd name="T20" fmla="*/ 888 w 2177"/>
                <a:gd name="T21" fmla="*/ 106 h 1298"/>
                <a:gd name="T22" fmla="*/ 937 w 2177"/>
                <a:gd name="T23" fmla="*/ 285 h 1298"/>
                <a:gd name="T24" fmla="*/ 660 w 2177"/>
                <a:gd name="T25" fmla="*/ 441 h 1298"/>
                <a:gd name="T26" fmla="*/ 983 w 2177"/>
                <a:gd name="T27" fmla="*/ 473 h 1298"/>
                <a:gd name="T28" fmla="*/ 1112 w 2177"/>
                <a:gd name="T29" fmla="*/ 889 h 1298"/>
                <a:gd name="T30" fmla="*/ 141 w 2177"/>
                <a:gd name="T31" fmla="*/ 469 h 1298"/>
                <a:gd name="T32" fmla="*/ 46 w 2177"/>
                <a:gd name="T33" fmla="*/ 509 h 1298"/>
                <a:gd name="T34" fmla="*/ 0 w 2177"/>
                <a:gd name="T35" fmla="*/ 636 h 1298"/>
                <a:gd name="T36" fmla="*/ 55 w 2177"/>
                <a:gd name="T37" fmla="*/ 779 h 1298"/>
                <a:gd name="T38" fmla="*/ 1139 w 2177"/>
                <a:gd name="T39" fmla="*/ 1288 h 1298"/>
                <a:gd name="T40" fmla="*/ 1378 w 2177"/>
                <a:gd name="T41" fmla="*/ 1256 h 1298"/>
                <a:gd name="T42" fmla="*/ 1570 w 2177"/>
                <a:gd name="T43" fmla="*/ 1298 h 1298"/>
                <a:gd name="T44" fmla="*/ 1587 w 2177"/>
                <a:gd name="T45" fmla="*/ 1260 h 1298"/>
                <a:gd name="T46" fmla="*/ 1587 w 2177"/>
                <a:gd name="T47" fmla="*/ 1260 h 12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77"/>
                <a:gd name="T73" fmla="*/ 0 h 1298"/>
                <a:gd name="T74" fmla="*/ 2177 w 2177"/>
                <a:gd name="T75" fmla="*/ 1298 h 129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77" h="1298">
                  <a:moveTo>
                    <a:pt x="1587" y="1260"/>
                  </a:moveTo>
                  <a:lnTo>
                    <a:pt x="1420" y="1106"/>
                  </a:lnTo>
                  <a:lnTo>
                    <a:pt x="1331" y="477"/>
                  </a:lnTo>
                  <a:lnTo>
                    <a:pt x="2139" y="330"/>
                  </a:lnTo>
                  <a:lnTo>
                    <a:pt x="2177" y="203"/>
                  </a:lnTo>
                  <a:lnTo>
                    <a:pt x="2099" y="100"/>
                  </a:lnTo>
                  <a:lnTo>
                    <a:pt x="1276" y="211"/>
                  </a:lnTo>
                  <a:lnTo>
                    <a:pt x="1219" y="32"/>
                  </a:lnTo>
                  <a:lnTo>
                    <a:pt x="1085" y="0"/>
                  </a:lnTo>
                  <a:lnTo>
                    <a:pt x="958" y="28"/>
                  </a:lnTo>
                  <a:lnTo>
                    <a:pt x="888" y="106"/>
                  </a:lnTo>
                  <a:lnTo>
                    <a:pt x="937" y="285"/>
                  </a:lnTo>
                  <a:lnTo>
                    <a:pt x="660" y="441"/>
                  </a:lnTo>
                  <a:lnTo>
                    <a:pt x="983" y="473"/>
                  </a:lnTo>
                  <a:lnTo>
                    <a:pt x="1112" y="889"/>
                  </a:lnTo>
                  <a:lnTo>
                    <a:pt x="141" y="469"/>
                  </a:lnTo>
                  <a:lnTo>
                    <a:pt x="46" y="509"/>
                  </a:lnTo>
                  <a:lnTo>
                    <a:pt x="0" y="636"/>
                  </a:lnTo>
                  <a:lnTo>
                    <a:pt x="55" y="779"/>
                  </a:lnTo>
                  <a:lnTo>
                    <a:pt x="1139" y="1288"/>
                  </a:lnTo>
                  <a:lnTo>
                    <a:pt x="1378" y="1256"/>
                  </a:lnTo>
                  <a:lnTo>
                    <a:pt x="1570" y="1298"/>
                  </a:lnTo>
                  <a:lnTo>
                    <a:pt x="1587" y="1260"/>
                  </a:lnTo>
                  <a:close/>
                </a:path>
              </a:pathLst>
            </a:custGeom>
            <a:solidFill>
              <a:srgbClr val="F8F8F8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Freeform 12"/>
            <p:cNvSpPr>
              <a:spLocks noChangeArrowheads="1"/>
            </p:cNvSpPr>
            <p:nvPr/>
          </p:nvSpPr>
          <p:spPr bwMode="auto">
            <a:xfrm>
              <a:off x="1017" y="91"/>
              <a:ext cx="71" cy="130"/>
            </a:xfrm>
            <a:custGeom>
              <a:avLst/>
              <a:gdLst>
                <a:gd name="T0" fmla="*/ 0 w 143"/>
                <a:gd name="T1" fmla="*/ 7 h 258"/>
                <a:gd name="T2" fmla="*/ 120 w 143"/>
                <a:gd name="T3" fmla="*/ 0 h 258"/>
                <a:gd name="T4" fmla="*/ 143 w 143"/>
                <a:gd name="T5" fmla="*/ 233 h 258"/>
                <a:gd name="T6" fmla="*/ 8 w 143"/>
                <a:gd name="T7" fmla="*/ 258 h 258"/>
                <a:gd name="T8" fmla="*/ 0 w 143"/>
                <a:gd name="T9" fmla="*/ 7 h 258"/>
                <a:gd name="T10" fmla="*/ 0 w 143"/>
                <a:gd name="T11" fmla="*/ 7 h 2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258"/>
                <a:gd name="T20" fmla="*/ 143 w 143"/>
                <a:gd name="T21" fmla="*/ 258 h 2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258">
                  <a:moveTo>
                    <a:pt x="0" y="7"/>
                  </a:moveTo>
                  <a:lnTo>
                    <a:pt x="120" y="0"/>
                  </a:lnTo>
                  <a:lnTo>
                    <a:pt x="143" y="233"/>
                  </a:lnTo>
                  <a:lnTo>
                    <a:pt x="8" y="25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Freeform 13"/>
            <p:cNvSpPr>
              <a:spLocks noChangeArrowheads="1"/>
            </p:cNvSpPr>
            <p:nvPr/>
          </p:nvSpPr>
          <p:spPr bwMode="auto">
            <a:xfrm>
              <a:off x="16" y="283"/>
              <a:ext cx="792" cy="410"/>
            </a:xfrm>
            <a:custGeom>
              <a:avLst/>
              <a:gdLst>
                <a:gd name="T0" fmla="*/ 137 w 1586"/>
                <a:gd name="T1" fmla="*/ 0 h 821"/>
                <a:gd name="T2" fmla="*/ 1331 w 1586"/>
                <a:gd name="T3" fmla="*/ 519 h 821"/>
                <a:gd name="T4" fmla="*/ 1428 w 1586"/>
                <a:gd name="T5" fmla="*/ 638 h 821"/>
                <a:gd name="T6" fmla="*/ 1586 w 1586"/>
                <a:gd name="T7" fmla="*/ 792 h 821"/>
                <a:gd name="T8" fmla="*/ 1565 w 1586"/>
                <a:gd name="T9" fmla="*/ 821 h 821"/>
                <a:gd name="T10" fmla="*/ 1350 w 1586"/>
                <a:gd name="T11" fmla="*/ 787 h 821"/>
                <a:gd name="T12" fmla="*/ 1145 w 1586"/>
                <a:gd name="T13" fmla="*/ 811 h 821"/>
                <a:gd name="T14" fmla="*/ 42 w 1586"/>
                <a:gd name="T15" fmla="*/ 298 h 821"/>
                <a:gd name="T16" fmla="*/ 0 w 1586"/>
                <a:gd name="T17" fmla="*/ 150 h 821"/>
                <a:gd name="T18" fmla="*/ 46 w 1586"/>
                <a:gd name="T19" fmla="*/ 32 h 821"/>
                <a:gd name="T20" fmla="*/ 137 w 1586"/>
                <a:gd name="T21" fmla="*/ 0 h 821"/>
                <a:gd name="T22" fmla="*/ 137 w 1586"/>
                <a:gd name="T23" fmla="*/ 0 h 8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86"/>
                <a:gd name="T37" fmla="*/ 0 h 821"/>
                <a:gd name="T38" fmla="*/ 1586 w 1586"/>
                <a:gd name="T39" fmla="*/ 821 h 8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86" h="821">
                  <a:moveTo>
                    <a:pt x="137" y="0"/>
                  </a:moveTo>
                  <a:lnTo>
                    <a:pt x="1331" y="519"/>
                  </a:lnTo>
                  <a:lnTo>
                    <a:pt x="1428" y="638"/>
                  </a:lnTo>
                  <a:lnTo>
                    <a:pt x="1586" y="792"/>
                  </a:lnTo>
                  <a:lnTo>
                    <a:pt x="1565" y="821"/>
                  </a:lnTo>
                  <a:lnTo>
                    <a:pt x="1350" y="787"/>
                  </a:lnTo>
                  <a:lnTo>
                    <a:pt x="1145" y="811"/>
                  </a:lnTo>
                  <a:lnTo>
                    <a:pt x="42" y="298"/>
                  </a:lnTo>
                  <a:lnTo>
                    <a:pt x="0" y="150"/>
                  </a:lnTo>
                  <a:lnTo>
                    <a:pt x="46" y="32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2" name="Freeform 14"/>
            <p:cNvSpPr>
              <a:spLocks noChangeArrowheads="1"/>
            </p:cNvSpPr>
            <p:nvPr/>
          </p:nvSpPr>
          <p:spPr bwMode="auto">
            <a:xfrm>
              <a:off x="124" y="318"/>
              <a:ext cx="525" cy="376"/>
            </a:xfrm>
            <a:custGeom>
              <a:avLst/>
              <a:gdLst>
                <a:gd name="T0" fmla="*/ 0 w 1049"/>
                <a:gd name="T1" fmla="*/ 325 h 747"/>
                <a:gd name="T2" fmla="*/ 922 w 1049"/>
                <a:gd name="T3" fmla="*/ 747 h 747"/>
                <a:gd name="T4" fmla="*/ 939 w 1049"/>
                <a:gd name="T5" fmla="*/ 534 h 747"/>
                <a:gd name="T6" fmla="*/ 1049 w 1049"/>
                <a:gd name="T7" fmla="*/ 422 h 747"/>
                <a:gd name="T8" fmla="*/ 78 w 1049"/>
                <a:gd name="T9" fmla="*/ 0 h 747"/>
                <a:gd name="T10" fmla="*/ 0 w 1049"/>
                <a:gd name="T11" fmla="*/ 127 h 747"/>
                <a:gd name="T12" fmla="*/ 0 w 1049"/>
                <a:gd name="T13" fmla="*/ 325 h 747"/>
                <a:gd name="T14" fmla="*/ 0 w 1049"/>
                <a:gd name="T15" fmla="*/ 325 h 7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49"/>
                <a:gd name="T25" fmla="*/ 0 h 747"/>
                <a:gd name="T26" fmla="*/ 1049 w 1049"/>
                <a:gd name="T27" fmla="*/ 747 h 7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49" h="747">
                  <a:moveTo>
                    <a:pt x="0" y="325"/>
                  </a:moveTo>
                  <a:lnTo>
                    <a:pt x="922" y="747"/>
                  </a:lnTo>
                  <a:lnTo>
                    <a:pt x="939" y="534"/>
                  </a:lnTo>
                  <a:lnTo>
                    <a:pt x="1049" y="422"/>
                  </a:lnTo>
                  <a:lnTo>
                    <a:pt x="78" y="0"/>
                  </a:lnTo>
                  <a:lnTo>
                    <a:pt x="0" y="127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Freeform 15"/>
            <p:cNvSpPr>
              <a:spLocks noChangeArrowheads="1"/>
            </p:cNvSpPr>
            <p:nvPr/>
          </p:nvSpPr>
          <p:spPr bwMode="auto">
            <a:xfrm>
              <a:off x="481" y="42"/>
              <a:ext cx="134" cy="121"/>
            </a:xfrm>
            <a:custGeom>
              <a:avLst/>
              <a:gdLst>
                <a:gd name="T0" fmla="*/ 0 w 272"/>
                <a:gd name="T1" fmla="*/ 28 h 241"/>
                <a:gd name="T2" fmla="*/ 160 w 272"/>
                <a:gd name="T3" fmla="*/ 0 h 241"/>
                <a:gd name="T4" fmla="*/ 251 w 272"/>
                <a:gd name="T5" fmla="*/ 36 h 241"/>
                <a:gd name="T6" fmla="*/ 272 w 272"/>
                <a:gd name="T7" fmla="*/ 139 h 241"/>
                <a:gd name="T8" fmla="*/ 164 w 272"/>
                <a:gd name="T9" fmla="*/ 146 h 241"/>
                <a:gd name="T10" fmla="*/ 32 w 272"/>
                <a:gd name="T11" fmla="*/ 241 h 241"/>
                <a:gd name="T12" fmla="*/ 0 w 272"/>
                <a:gd name="T13" fmla="*/ 28 h 241"/>
                <a:gd name="T14" fmla="*/ 0 w 272"/>
                <a:gd name="T15" fmla="*/ 28 h 2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241"/>
                <a:gd name="T26" fmla="*/ 272 w 272"/>
                <a:gd name="T27" fmla="*/ 241 h 2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241">
                  <a:moveTo>
                    <a:pt x="0" y="28"/>
                  </a:moveTo>
                  <a:lnTo>
                    <a:pt x="160" y="0"/>
                  </a:lnTo>
                  <a:lnTo>
                    <a:pt x="251" y="36"/>
                  </a:lnTo>
                  <a:lnTo>
                    <a:pt x="272" y="139"/>
                  </a:lnTo>
                  <a:lnTo>
                    <a:pt x="164" y="146"/>
                  </a:lnTo>
                  <a:lnTo>
                    <a:pt x="32" y="24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4" name="Freeform 16"/>
            <p:cNvSpPr>
              <a:spLocks noChangeArrowheads="1"/>
            </p:cNvSpPr>
            <p:nvPr/>
          </p:nvSpPr>
          <p:spPr bwMode="auto">
            <a:xfrm>
              <a:off x="636" y="673"/>
              <a:ext cx="76" cy="112"/>
            </a:xfrm>
            <a:custGeom>
              <a:avLst/>
              <a:gdLst>
                <a:gd name="T0" fmla="*/ 152 w 152"/>
                <a:gd name="T1" fmla="*/ 4 h 224"/>
                <a:gd name="T2" fmla="*/ 152 w 152"/>
                <a:gd name="T3" fmla="*/ 224 h 224"/>
                <a:gd name="T4" fmla="*/ 0 w 152"/>
                <a:gd name="T5" fmla="*/ 8 h 224"/>
                <a:gd name="T6" fmla="*/ 72 w 152"/>
                <a:gd name="T7" fmla="*/ 0 h 224"/>
                <a:gd name="T8" fmla="*/ 152 w 152"/>
                <a:gd name="T9" fmla="*/ 4 h 224"/>
                <a:gd name="T10" fmla="*/ 152 w 152"/>
                <a:gd name="T11" fmla="*/ 4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"/>
                <a:gd name="T19" fmla="*/ 0 h 224"/>
                <a:gd name="T20" fmla="*/ 152 w 152"/>
                <a:gd name="T21" fmla="*/ 224 h 2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" h="224">
                  <a:moveTo>
                    <a:pt x="152" y="4"/>
                  </a:moveTo>
                  <a:lnTo>
                    <a:pt x="152" y="224"/>
                  </a:lnTo>
                  <a:lnTo>
                    <a:pt x="0" y="8"/>
                  </a:lnTo>
                  <a:lnTo>
                    <a:pt x="72" y="0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Freeform 17"/>
            <p:cNvSpPr>
              <a:spLocks noChangeArrowheads="1"/>
            </p:cNvSpPr>
            <p:nvPr/>
          </p:nvSpPr>
          <p:spPr bwMode="auto">
            <a:xfrm>
              <a:off x="499" y="117"/>
              <a:ext cx="193" cy="383"/>
            </a:xfrm>
            <a:custGeom>
              <a:avLst/>
              <a:gdLst>
                <a:gd name="T0" fmla="*/ 0 w 386"/>
                <a:gd name="T1" fmla="*/ 80 h 764"/>
                <a:gd name="T2" fmla="*/ 87 w 386"/>
                <a:gd name="T3" fmla="*/ 0 h 764"/>
                <a:gd name="T4" fmla="*/ 232 w 386"/>
                <a:gd name="T5" fmla="*/ 6 h 764"/>
                <a:gd name="T6" fmla="*/ 386 w 386"/>
                <a:gd name="T7" fmla="*/ 764 h 764"/>
                <a:gd name="T8" fmla="*/ 279 w 386"/>
                <a:gd name="T9" fmla="*/ 720 h 764"/>
                <a:gd name="T10" fmla="*/ 152 w 386"/>
                <a:gd name="T11" fmla="*/ 677 h 764"/>
                <a:gd name="T12" fmla="*/ 0 w 386"/>
                <a:gd name="T13" fmla="*/ 80 h 764"/>
                <a:gd name="T14" fmla="*/ 0 w 386"/>
                <a:gd name="T15" fmla="*/ 80 h 7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6"/>
                <a:gd name="T25" fmla="*/ 0 h 764"/>
                <a:gd name="T26" fmla="*/ 386 w 386"/>
                <a:gd name="T27" fmla="*/ 764 h 7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6" h="764">
                  <a:moveTo>
                    <a:pt x="0" y="80"/>
                  </a:moveTo>
                  <a:lnTo>
                    <a:pt x="87" y="0"/>
                  </a:lnTo>
                  <a:lnTo>
                    <a:pt x="232" y="6"/>
                  </a:lnTo>
                  <a:lnTo>
                    <a:pt x="386" y="764"/>
                  </a:lnTo>
                  <a:lnTo>
                    <a:pt x="279" y="720"/>
                  </a:lnTo>
                  <a:lnTo>
                    <a:pt x="152" y="677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6" name="Freeform 18"/>
            <p:cNvSpPr>
              <a:spLocks noChangeArrowheads="1"/>
            </p:cNvSpPr>
            <p:nvPr/>
          </p:nvSpPr>
          <p:spPr bwMode="auto">
            <a:xfrm>
              <a:off x="663" y="99"/>
              <a:ext cx="364" cy="174"/>
            </a:xfrm>
            <a:custGeom>
              <a:avLst/>
              <a:gdLst>
                <a:gd name="T0" fmla="*/ 692 w 728"/>
                <a:gd name="T1" fmla="*/ 0 h 348"/>
                <a:gd name="T2" fmla="*/ 0 w 728"/>
                <a:gd name="T3" fmla="*/ 106 h 348"/>
                <a:gd name="T4" fmla="*/ 28 w 728"/>
                <a:gd name="T5" fmla="*/ 348 h 348"/>
                <a:gd name="T6" fmla="*/ 715 w 728"/>
                <a:gd name="T7" fmla="*/ 237 h 348"/>
                <a:gd name="T8" fmla="*/ 728 w 728"/>
                <a:gd name="T9" fmla="*/ 43 h 348"/>
                <a:gd name="T10" fmla="*/ 692 w 728"/>
                <a:gd name="T11" fmla="*/ 0 h 348"/>
                <a:gd name="T12" fmla="*/ 692 w 728"/>
                <a:gd name="T13" fmla="*/ 0 h 3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8"/>
                <a:gd name="T22" fmla="*/ 0 h 348"/>
                <a:gd name="T23" fmla="*/ 728 w 728"/>
                <a:gd name="T24" fmla="*/ 348 h 3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8" h="348">
                  <a:moveTo>
                    <a:pt x="692" y="0"/>
                  </a:moveTo>
                  <a:lnTo>
                    <a:pt x="0" y="106"/>
                  </a:lnTo>
                  <a:lnTo>
                    <a:pt x="28" y="348"/>
                  </a:lnTo>
                  <a:lnTo>
                    <a:pt x="715" y="237"/>
                  </a:lnTo>
                  <a:lnTo>
                    <a:pt x="728" y="43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Freeform 19"/>
            <p:cNvSpPr>
              <a:spLocks noChangeArrowheads="1"/>
            </p:cNvSpPr>
            <p:nvPr/>
          </p:nvSpPr>
          <p:spPr bwMode="auto">
            <a:xfrm>
              <a:off x="342" y="204"/>
              <a:ext cx="154" cy="67"/>
            </a:xfrm>
            <a:custGeom>
              <a:avLst/>
              <a:gdLst>
                <a:gd name="T0" fmla="*/ 272 w 312"/>
                <a:gd name="T1" fmla="*/ 0 h 135"/>
                <a:gd name="T2" fmla="*/ 0 w 312"/>
                <a:gd name="T3" fmla="*/ 78 h 135"/>
                <a:gd name="T4" fmla="*/ 312 w 312"/>
                <a:gd name="T5" fmla="*/ 135 h 135"/>
                <a:gd name="T6" fmla="*/ 272 w 312"/>
                <a:gd name="T7" fmla="*/ 0 h 135"/>
                <a:gd name="T8" fmla="*/ 272 w 31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2"/>
                <a:gd name="T16" fmla="*/ 0 h 135"/>
                <a:gd name="T17" fmla="*/ 312 w 312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2" h="135">
                  <a:moveTo>
                    <a:pt x="272" y="0"/>
                  </a:moveTo>
                  <a:lnTo>
                    <a:pt x="0" y="78"/>
                  </a:lnTo>
                  <a:lnTo>
                    <a:pt x="312" y="13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63" name="Group 20"/>
            <p:cNvGrpSpPr/>
            <p:nvPr userDrawn="1"/>
          </p:nvGrpSpPr>
          <p:grpSpPr>
            <a:xfrm>
              <a:off x="0" y="0"/>
              <a:ext cx="1124" cy="780"/>
              <a:chOff x="0" y="0"/>
              <a:chExt cx="1124" cy="780"/>
            </a:xfrm>
          </p:grpSpPr>
          <p:grpSp>
            <p:nvGrpSpPr>
              <p:cNvPr id="1064" name="Group 21"/>
              <p:cNvGrpSpPr/>
              <p:nvPr userDrawn="1"/>
            </p:nvGrpSpPr>
            <p:grpSpPr>
              <a:xfrm>
                <a:off x="494" y="72"/>
                <a:ext cx="548" cy="708"/>
                <a:chOff x="0" y="0"/>
                <a:chExt cx="548" cy="708"/>
              </a:xfrm>
            </p:grpSpPr>
            <p:sp>
              <p:nvSpPr>
                <p:cNvPr id="8" name="Freeform 22"/>
                <p:cNvSpPr>
                  <a:spLocks noChangeArrowheads="1"/>
                </p:cNvSpPr>
                <p:nvPr/>
              </p:nvSpPr>
              <p:spPr bwMode="auto">
                <a:xfrm>
                  <a:off x="0" y="24"/>
                  <a:ext cx="157" cy="88"/>
                </a:xfrm>
                <a:custGeom>
                  <a:avLst/>
                  <a:gdLst>
                    <a:gd name="T0" fmla="*/ 0 w 313"/>
                    <a:gd name="T1" fmla="*/ 107 h 175"/>
                    <a:gd name="T2" fmla="*/ 114 w 313"/>
                    <a:gd name="T3" fmla="*/ 10 h 175"/>
                    <a:gd name="T4" fmla="*/ 213 w 313"/>
                    <a:gd name="T5" fmla="*/ 0 h 175"/>
                    <a:gd name="T6" fmla="*/ 292 w 313"/>
                    <a:gd name="T7" fmla="*/ 27 h 175"/>
                    <a:gd name="T8" fmla="*/ 313 w 313"/>
                    <a:gd name="T9" fmla="*/ 91 h 175"/>
                    <a:gd name="T10" fmla="*/ 167 w 313"/>
                    <a:gd name="T11" fmla="*/ 67 h 175"/>
                    <a:gd name="T12" fmla="*/ 74 w 313"/>
                    <a:gd name="T13" fmla="*/ 101 h 175"/>
                    <a:gd name="T14" fmla="*/ 13 w 313"/>
                    <a:gd name="T15" fmla="*/ 175 h 175"/>
                    <a:gd name="T16" fmla="*/ 0 w 313"/>
                    <a:gd name="T17" fmla="*/ 107 h 175"/>
                    <a:gd name="T18" fmla="*/ 0 w 313"/>
                    <a:gd name="T19" fmla="*/ 107 h 1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13"/>
                    <a:gd name="T31" fmla="*/ 0 h 175"/>
                    <a:gd name="T32" fmla="*/ 313 w 313"/>
                    <a:gd name="T33" fmla="*/ 175 h 17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13" h="175">
                      <a:moveTo>
                        <a:pt x="0" y="107"/>
                      </a:moveTo>
                      <a:lnTo>
                        <a:pt x="114" y="10"/>
                      </a:lnTo>
                      <a:lnTo>
                        <a:pt x="213" y="0"/>
                      </a:lnTo>
                      <a:lnTo>
                        <a:pt x="292" y="27"/>
                      </a:lnTo>
                      <a:lnTo>
                        <a:pt x="313" y="91"/>
                      </a:lnTo>
                      <a:lnTo>
                        <a:pt x="167" y="67"/>
                      </a:lnTo>
                      <a:lnTo>
                        <a:pt x="74" y="101"/>
                      </a:lnTo>
                      <a:lnTo>
                        <a:pt x="13" y="175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1" name="Freeform 23"/>
                <p:cNvSpPr>
                  <a:spLocks noChangeArrowheads="1"/>
                </p:cNvSpPr>
                <p:nvPr/>
              </p:nvSpPr>
              <p:spPr bwMode="auto">
                <a:xfrm>
                  <a:off x="136" y="575"/>
                  <a:ext cx="116" cy="135"/>
                </a:xfrm>
                <a:custGeom>
                  <a:avLst/>
                  <a:gdLst>
                    <a:gd name="T0" fmla="*/ 0 w 230"/>
                    <a:gd name="T1" fmla="*/ 40 h 266"/>
                    <a:gd name="T2" fmla="*/ 160 w 230"/>
                    <a:gd name="T3" fmla="*/ 266 h 266"/>
                    <a:gd name="T4" fmla="*/ 230 w 230"/>
                    <a:gd name="T5" fmla="*/ 251 h 266"/>
                    <a:gd name="T6" fmla="*/ 223 w 230"/>
                    <a:gd name="T7" fmla="*/ 17 h 266"/>
                    <a:gd name="T8" fmla="*/ 166 w 230"/>
                    <a:gd name="T9" fmla="*/ 0 h 266"/>
                    <a:gd name="T10" fmla="*/ 179 w 230"/>
                    <a:gd name="T11" fmla="*/ 197 h 266"/>
                    <a:gd name="T12" fmla="*/ 71 w 230"/>
                    <a:gd name="T13" fmla="*/ 4 h 266"/>
                    <a:gd name="T14" fmla="*/ 0 w 230"/>
                    <a:gd name="T15" fmla="*/ 40 h 266"/>
                    <a:gd name="T16" fmla="*/ 0 w 230"/>
                    <a:gd name="T17" fmla="*/ 40 h 26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30"/>
                    <a:gd name="T28" fmla="*/ 0 h 266"/>
                    <a:gd name="T29" fmla="*/ 230 w 230"/>
                    <a:gd name="T30" fmla="*/ 266 h 26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30" h="266">
                      <a:moveTo>
                        <a:pt x="0" y="40"/>
                      </a:moveTo>
                      <a:lnTo>
                        <a:pt x="160" y="266"/>
                      </a:lnTo>
                      <a:lnTo>
                        <a:pt x="230" y="251"/>
                      </a:lnTo>
                      <a:lnTo>
                        <a:pt x="223" y="17"/>
                      </a:lnTo>
                      <a:lnTo>
                        <a:pt x="166" y="0"/>
                      </a:lnTo>
                      <a:lnTo>
                        <a:pt x="179" y="197"/>
                      </a:lnTo>
                      <a:lnTo>
                        <a:pt x="71" y="4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2" name="Freeform 24"/>
                <p:cNvSpPr>
                  <a:spLocks noChangeArrowheads="1"/>
                </p:cNvSpPr>
                <p:nvPr/>
              </p:nvSpPr>
              <p:spPr bwMode="auto">
                <a:xfrm>
                  <a:off x="506" y="0"/>
                  <a:ext cx="44" cy="117"/>
                </a:xfrm>
                <a:custGeom>
                  <a:avLst/>
                  <a:gdLst>
                    <a:gd name="T0" fmla="*/ 0 w 87"/>
                    <a:gd name="T1" fmla="*/ 19 h 234"/>
                    <a:gd name="T2" fmla="*/ 36 w 87"/>
                    <a:gd name="T3" fmla="*/ 93 h 234"/>
                    <a:gd name="T4" fmla="*/ 44 w 87"/>
                    <a:gd name="T5" fmla="*/ 154 h 234"/>
                    <a:gd name="T6" fmla="*/ 27 w 87"/>
                    <a:gd name="T7" fmla="*/ 234 h 234"/>
                    <a:gd name="T8" fmla="*/ 80 w 87"/>
                    <a:gd name="T9" fmla="*/ 220 h 234"/>
                    <a:gd name="T10" fmla="*/ 87 w 87"/>
                    <a:gd name="T11" fmla="*/ 116 h 234"/>
                    <a:gd name="T12" fmla="*/ 46 w 87"/>
                    <a:gd name="T13" fmla="*/ 0 h 234"/>
                    <a:gd name="T14" fmla="*/ 0 w 87"/>
                    <a:gd name="T15" fmla="*/ 19 h 234"/>
                    <a:gd name="T16" fmla="*/ 0 w 87"/>
                    <a:gd name="T17" fmla="*/ 19 h 23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7"/>
                    <a:gd name="T28" fmla="*/ 0 h 234"/>
                    <a:gd name="T29" fmla="*/ 87 w 87"/>
                    <a:gd name="T30" fmla="*/ 234 h 23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7" h="234">
                      <a:moveTo>
                        <a:pt x="0" y="19"/>
                      </a:moveTo>
                      <a:lnTo>
                        <a:pt x="36" y="93"/>
                      </a:lnTo>
                      <a:lnTo>
                        <a:pt x="44" y="154"/>
                      </a:lnTo>
                      <a:lnTo>
                        <a:pt x="27" y="234"/>
                      </a:lnTo>
                      <a:lnTo>
                        <a:pt x="80" y="220"/>
                      </a:lnTo>
                      <a:lnTo>
                        <a:pt x="87" y="116"/>
                      </a:lnTo>
                      <a:lnTo>
                        <a:pt x="46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9" name="Freeform 25"/>
              <p:cNvSpPr>
                <a:spLocks noChangeArrowheads="1"/>
              </p:cNvSpPr>
              <p:nvPr/>
            </p:nvSpPr>
            <p:spPr bwMode="auto">
              <a:xfrm>
                <a:off x="71" y="243"/>
                <a:ext cx="595" cy="249"/>
              </a:xfrm>
              <a:custGeom>
                <a:avLst/>
                <a:gdLst>
                  <a:gd name="T0" fmla="*/ 100 w 1190"/>
                  <a:gd name="T1" fmla="*/ 0 h 500"/>
                  <a:gd name="T2" fmla="*/ 1190 w 1190"/>
                  <a:gd name="T3" fmla="*/ 490 h 500"/>
                  <a:gd name="T4" fmla="*/ 1076 w 1190"/>
                  <a:gd name="T5" fmla="*/ 500 h 500"/>
                  <a:gd name="T6" fmla="*/ 0 w 1190"/>
                  <a:gd name="T7" fmla="*/ 27 h 500"/>
                  <a:gd name="T8" fmla="*/ 100 w 1190"/>
                  <a:gd name="T9" fmla="*/ 0 h 500"/>
                  <a:gd name="T10" fmla="*/ 100 w 1190"/>
                  <a:gd name="T11" fmla="*/ 0 h 5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90"/>
                  <a:gd name="T19" fmla="*/ 0 h 500"/>
                  <a:gd name="T20" fmla="*/ 1190 w 1190"/>
                  <a:gd name="T21" fmla="*/ 500 h 5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90" h="500">
                    <a:moveTo>
                      <a:pt x="100" y="0"/>
                    </a:moveTo>
                    <a:lnTo>
                      <a:pt x="1190" y="490"/>
                    </a:lnTo>
                    <a:lnTo>
                      <a:pt x="1076" y="500"/>
                    </a:lnTo>
                    <a:lnTo>
                      <a:pt x="0" y="2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4" name="Freeform 26"/>
              <p:cNvSpPr>
                <a:spLocks noChangeArrowheads="1"/>
              </p:cNvSpPr>
              <p:nvPr/>
            </p:nvSpPr>
            <p:spPr bwMode="auto">
              <a:xfrm>
                <a:off x="255" y="396"/>
                <a:ext cx="244" cy="148"/>
              </a:xfrm>
              <a:custGeom>
                <a:avLst/>
                <a:gdLst>
                  <a:gd name="T0" fmla="*/ 14 w 489"/>
                  <a:gd name="T1" fmla="*/ 34 h 296"/>
                  <a:gd name="T2" fmla="*/ 160 w 489"/>
                  <a:gd name="T3" fmla="*/ 66 h 296"/>
                  <a:gd name="T4" fmla="*/ 324 w 489"/>
                  <a:gd name="T5" fmla="*/ 137 h 296"/>
                  <a:gd name="T6" fmla="*/ 440 w 489"/>
                  <a:gd name="T7" fmla="*/ 243 h 296"/>
                  <a:gd name="T8" fmla="*/ 326 w 489"/>
                  <a:gd name="T9" fmla="*/ 230 h 296"/>
                  <a:gd name="T10" fmla="*/ 139 w 489"/>
                  <a:gd name="T11" fmla="*/ 146 h 296"/>
                  <a:gd name="T12" fmla="*/ 50 w 489"/>
                  <a:gd name="T13" fmla="*/ 80 h 296"/>
                  <a:gd name="T14" fmla="*/ 107 w 489"/>
                  <a:gd name="T15" fmla="*/ 163 h 296"/>
                  <a:gd name="T16" fmla="*/ 272 w 489"/>
                  <a:gd name="T17" fmla="*/ 270 h 296"/>
                  <a:gd name="T18" fmla="*/ 466 w 489"/>
                  <a:gd name="T19" fmla="*/ 296 h 296"/>
                  <a:gd name="T20" fmla="*/ 489 w 489"/>
                  <a:gd name="T21" fmla="*/ 224 h 296"/>
                  <a:gd name="T22" fmla="*/ 394 w 489"/>
                  <a:gd name="T23" fmla="*/ 120 h 296"/>
                  <a:gd name="T24" fmla="*/ 170 w 489"/>
                  <a:gd name="T25" fmla="*/ 17 h 296"/>
                  <a:gd name="T26" fmla="*/ 0 w 489"/>
                  <a:gd name="T27" fmla="*/ 0 h 296"/>
                  <a:gd name="T28" fmla="*/ 14 w 489"/>
                  <a:gd name="T29" fmla="*/ 34 h 296"/>
                  <a:gd name="T30" fmla="*/ 14 w 489"/>
                  <a:gd name="T31" fmla="*/ 34 h 29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89"/>
                  <a:gd name="T49" fmla="*/ 0 h 296"/>
                  <a:gd name="T50" fmla="*/ 489 w 489"/>
                  <a:gd name="T51" fmla="*/ 296 h 29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89" h="296">
                    <a:moveTo>
                      <a:pt x="14" y="34"/>
                    </a:moveTo>
                    <a:lnTo>
                      <a:pt x="160" y="66"/>
                    </a:lnTo>
                    <a:lnTo>
                      <a:pt x="324" y="137"/>
                    </a:lnTo>
                    <a:lnTo>
                      <a:pt x="440" y="243"/>
                    </a:lnTo>
                    <a:lnTo>
                      <a:pt x="326" y="230"/>
                    </a:lnTo>
                    <a:lnTo>
                      <a:pt x="139" y="146"/>
                    </a:lnTo>
                    <a:lnTo>
                      <a:pt x="50" y="80"/>
                    </a:lnTo>
                    <a:lnTo>
                      <a:pt x="107" y="163"/>
                    </a:lnTo>
                    <a:lnTo>
                      <a:pt x="272" y="270"/>
                    </a:lnTo>
                    <a:lnTo>
                      <a:pt x="466" y="296"/>
                    </a:lnTo>
                    <a:lnTo>
                      <a:pt x="489" y="224"/>
                    </a:lnTo>
                    <a:lnTo>
                      <a:pt x="394" y="120"/>
                    </a:lnTo>
                    <a:lnTo>
                      <a:pt x="170" y="17"/>
                    </a:lnTo>
                    <a:lnTo>
                      <a:pt x="0" y="0"/>
                    </a:lnTo>
                    <a:lnTo>
                      <a:pt x="14" y="3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5" name="Freeform 27"/>
              <p:cNvSpPr>
                <a:spLocks noChangeArrowheads="1"/>
              </p:cNvSpPr>
              <p:nvPr/>
            </p:nvSpPr>
            <p:spPr bwMode="auto">
              <a:xfrm>
                <a:off x="561" y="191"/>
                <a:ext cx="107" cy="238"/>
              </a:xfrm>
              <a:custGeom>
                <a:avLst/>
                <a:gdLst>
                  <a:gd name="T0" fmla="*/ 24 w 213"/>
                  <a:gd name="T1" fmla="*/ 0 h 478"/>
                  <a:gd name="T2" fmla="*/ 91 w 213"/>
                  <a:gd name="T3" fmla="*/ 25 h 478"/>
                  <a:gd name="T4" fmla="*/ 80 w 213"/>
                  <a:gd name="T5" fmla="*/ 192 h 478"/>
                  <a:gd name="T6" fmla="*/ 106 w 213"/>
                  <a:gd name="T7" fmla="*/ 327 h 478"/>
                  <a:gd name="T8" fmla="*/ 213 w 213"/>
                  <a:gd name="T9" fmla="*/ 451 h 478"/>
                  <a:gd name="T10" fmla="*/ 97 w 213"/>
                  <a:gd name="T11" fmla="*/ 478 h 478"/>
                  <a:gd name="T12" fmla="*/ 30 w 213"/>
                  <a:gd name="T13" fmla="*/ 344 h 478"/>
                  <a:gd name="T14" fmla="*/ 0 w 213"/>
                  <a:gd name="T15" fmla="*/ 57 h 478"/>
                  <a:gd name="T16" fmla="*/ 24 w 213"/>
                  <a:gd name="T17" fmla="*/ 0 h 478"/>
                  <a:gd name="T18" fmla="*/ 24 w 213"/>
                  <a:gd name="T19" fmla="*/ 0 h 4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3"/>
                  <a:gd name="T31" fmla="*/ 0 h 478"/>
                  <a:gd name="T32" fmla="*/ 213 w 213"/>
                  <a:gd name="T33" fmla="*/ 478 h 4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3" h="478">
                    <a:moveTo>
                      <a:pt x="24" y="0"/>
                    </a:moveTo>
                    <a:lnTo>
                      <a:pt x="91" y="25"/>
                    </a:lnTo>
                    <a:lnTo>
                      <a:pt x="80" y="192"/>
                    </a:lnTo>
                    <a:lnTo>
                      <a:pt x="106" y="327"/>
                    </a:lnTo>
                    <a:lnTo>
                      <a:pt x="213" y="451"/>
                    </a:lnTo>
                    <a:lnTo>
                      <a:pt x="97" y="478"/>
                    </a:lnTo>
                    <a:lnTo>
                      <a:pt x="30" y="344"/>
                    </a:lnTo>
                    <a:lnTo>
                      <a:pt x="0" y="5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68" name="Group 28"/>
              <p:cNvGrpSpPr/>
              <p:nvPr userDrawn="1"/>
            </p:nvGrpSpPr>
            <p:grpSpPr>
              <a:xfrm>
                <a:off x="0" y="0"/>
                <a:ext cx="1124" cy="678"/>
                <a:chOff x="0" y="0"/>
                <a:chExt cx="1124" cy="678"/>
              </a:xfrm>
            </p:grpSpPr>
            <p:sp>
              <p:nvSpPr>
                <p:cNvPr id="1047" name="Freeform 29"/>
                <p:cNvSpPr>
                  <a:spLocks noChangeArrowheads="1"/>
                </p:cNvSpPr>
                <p:nvPr/>
              </p:nvSpPr>
              <p:spPr bwMode="auto">
                <a:xfrm>
                  <a:off x="665" y="557"/>
                  <a:ext cx="74" cy="88"/>
                </a:xfrm>
                <a:custGeom>
                  <a:avLst/>
                  <a:gdLst>
                    <a:gd name="T0" fmla="*/ 110 w 150"/>
                    <a:gd name="T1" fmla="*/ 0 h 173"/>
                    <a:gd name="T2" fmla="*/ 40 w 150"/>
                    <a:gd name="T3" fmla="*/ 66 h 173"/>
                    <a:gd name="T4" fmla="*/ 0 w 150"/>
                    <a:gd name="T5" fmla="*/ 173 h 173"/>
                    <a:gd name="T6" fmla="*/ 80 w 150"/>
                    <a:gd name="T7" fmla="*/ 160 h 173"/>
                    <a:gd name="T8" fmla="*/ 103 w 150"/>
                    <a:gd name="T9" fmla="*/ 84 h 173"/>
                    <a:gd name="T10" fmla="*/ 150 w 150"/>
                    <a:gd name="T11" fmla="*/ 27 h 173"/>
                    <a:gd name="T12" fmla="*/ 110 w 150"/>
                    <a:gd name="T13" fmla="*/ 0 h 173"/>
                    <a:gd name="T14" fmla="*/ 110 w 150"/>
                    <a:gd name="T15" fmla="*/ 0 h 1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50"/>
                    <a:gd name="T25" fmla="*/ 0 h 173"/>
                    <a:gd name="T26" fmla="*/ 150 w 150"/>
                    <a:gd name="T27" fmla="*/ 173 h 17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50" h="173">
                      <a:moveTo>
                        <a:pt x="110" y="0"/>
                      </a:moveTo>
                      <a:lnTo>
                        <a:pt x="40" y="66"/>
                      </a:lnTo>
                      <a:lnTo>
                        <a:pt x="0" y="173"/>
                      </a:lnTo>
                      <a:lnTo>
                        <a:pt x="80" y="160"/>
                      </a:lnTo>
                      <a:lnTo>
                        <a:pt x="103" y="84"/>
                      </a:lnTo>
                      <a:lnTo>
                        <a:pt x="150" y="27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8" name="Freeform 30"/>
                <p:cNvSpPr>
                  <a:spLocks noChangeArrowheads="1"/>
                </p:cNvSpPr>
                <p:nvPr/>
              </p:nvSpPr>
              <p:spPr bwMode="auto">
                <a:xfrm>
                  <a:off x="0" y="238"/>
                  <a:ext cx="842" cy="440"/>
                </a:xfrm>
                <a:custGeom>
                  <a:avLst/>
                  <a:gdLst>
                    <a:gd name="T0" fmla="*/ 156 w 1684"/>
                    <a:gd name="T1" fmla="*/ 0 h 880"/>
                    <a:gd name="T2" fmla="*/ 63 w 1684"/>
                    <a:gd name="T3" fmla="*/ 52 h 880"/>
                    <a:gd name="T4" fmla="*/ 0 w 1684"/>
                    <a:gd name="T5" fmla="*/ 208 h 880"/>
                    <a:gd name="T6" fmla="*/ 67 w 1684"/>
                    <a:gd name="T7" fmla="*/ 358 h 880"/>
                    <a:gd name="T8" fmla="*/ 1182 w 1684"/>
                    <a:gd name="T9" fmla="*/ 867 h 880"/>
                    <a:gd name="T10" fmla="*/ 1422 w 1684"/>
                    <a:gd name="T11" fmla="*/ 835 h 880"/>
                    <a:gd name="T12" fmla="*/ 1616 w 1684"/>
                    <a:gd name="T13" fmla="*/ 880 h 880"/>
                    <a:gd name="T14" fmla="*/ 1684 w 1684"/>
                    <a:gd name="T15" fmla="*/ 808 h 880"/>
                    <a:gd name="T16" fmla="*/ 1502 w 1684"/>
                    <a:gd name="T17" fmla="*/ 664 h 880"/>
                    <a:gd name="T18" fmla="*/ 1428 w 1684"/>
                    <a:gd name="T19" fmla="*/ 512 h 880"/>
                    <a:gd name="T20" fmla="*/ 1369 w 1684"/>
                    <a:gd name="T21" fmla="*/ 527 h 880"/>
                    <a:gd name="T22" fmla="*/ 1439 w 1684"/>
                    <a:gd name="T23" fmla="*/ 664 h 880"/>
                    <a:gd name="T24" fmla="*/ 1578 w 1684"/>
                    <a:gd name="T25" fmla="*/ 810 h 880"/>
                    <a:gd name="T26" fmla="*/ 1413 w 1684"/>
                    <a:gd name="T27" fmla="*/ 787 h 880"/>
                    <a:gd name="T28" fmla="*/ 1219 w 1684"/>
                    <a:gd name="T29" fmla="*/ 814 h 880"/>
                    <a:gd name="T30" fmla="*/ 1255 w 1684"/>
                    <a:gd name="T31" fmla="*/ 650 h 880"/>
                    <a:gd name="T32" fmla="*/ 1338 w 1684"/>
                    <a:gd name="T33" fmla="*/ 538 h 880"/>
                    <a:gd name="T34" fmla="*/ 1241 w 1684"/>
                    <a:gd name="T35" fmla="*/ 552 h 880"/>
                    <a:gd name="T36" fmla="*/ 1165 w 1684"/>
                    <a:gd name="T37" fmla="*/ 658 h 880"/>
                    <a:gd name="T38" fmla="*/ 1139 w 1684"/>
                    <a:gd name="T39" fmla="*/ 791 h 880"/>
                    <a:gd name="T40" fmla="*/ 107 w 1684"/>
                    <a:gd name="T41" fmla="*/ 310 h 880"/>
                    <a:gd name="T42" fmla="*/ 80 w 1684"/>
                    <a:gd name="T43" fmla="*/ 215 h 880"/>
                    <a:gd name="T44" fmla="*/ 103 w 1684"/>
                    <a:gd name="T45" fmla="*/ 95 h 880"/>
                    <a:gd name="T46" fmla="*/ 217 w 1684"/>
                    <a:gd name="T47" fmla="*/ 0 h 880"/>
                    <a:gd name="T48" fmla="*/ 156 w 1684"/>
                    <a:gd name="T49" fmla="*/ 0 h 880"/>
                    <a:gd name="T50" fmla="*/ 156 w 1684"/>
                    <a:gd name="T51" fmla="*/ 0 h 8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684"/>
                    <a:gd name="T79" fmla="*/ 0 h 880"/>
                    <a:gd name="T80" fmla="*/ 1684 w 1684"/>
                    <a:gd name="T81" fmla="*/ 880 h 880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684" h="880">
                      <a:moveTo>
                        <a:pt x="156" y="0"/>
                      </a:moveTo>
                      <a:lnTo>
                        <a:pt x="63" y="52"/>
                      </a:lnTo>
                      <a:lnTo>
                        <a:pt x="0" y="208"/>
                      </a:lnTo>
                      <a:lnTo>
                        <a:pt x="67" y="358"/>
                      </a:lnTo>
                      <a:lnTo>
                        <a:pt x="1182" y="867"/>
                      </a:lnTo>
                      <a:lnTo>
                        <a:pt x="1422" y="835"/>
                      </a:lnTo>
                      <a:lnTo>
                        <a:pt x="1616" y="880"/>
                      </a:lnTo>
                      <a:lnTo>
                        <a:pt x="1684" y="808"/>
                      </a:lnTo>
                      <a:lnTo>
                        <a:pt x="1502" y="664"/>
                      </a:lnTo>
                      <a:lnTo>
                        <a:pt x="1428" y="512"/>
                      </a:lnTo>
                      <a:lnTo>
                        <a:pt x="1369" y="527"/>
                      </a:lnTo>
                      <a:lnTo>
                        <a:pt x="1439" y="664"/>
                      </a:lnTo>
                      <a:lnTo>
                        <a:pt x="1578" y="810"/>
                      </a:lnTo>
                      <a:lnTo>
                        <a:pt x="1413" y="787"/>
                      </a:lnTo>
                      <a:lnTo>
                        <a:pt x="1219" y="814"/>
                      </a:lnTo>
                      <a:lnTo>
                        <a:pt x="1255" y="650"/>
                      </a:lnTo>
                      <a:lnTo>
                        <a:pt x="1338" y="538"/>
                      </a:lnTo>
                      <a:lnTo>
                        <a:pt x="1241" y="552"/>
                      </a:lnTo>
                      <a:lnTo>
                        <a:pt x="1165" y="658"/>
                      </a:lnTo>
                      <a:lnTo>
                        <a:pt x="1139" y="791"/>
                      </a:lnTo>
                      <a:lnTo>
                        <a:pt x="107" y="310"/>
                      </a:lnTo>
                      <a:lnTo>
                        <a:pt x="80" y="215"/>
                      </a:lnTo>
                      <a:lnTo>
                        <a:pt x="103" y="95"/>
                      </a:lnTo>
                      <a:lnTo>
                        <a:pt x="217" y="0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9" name="Freeform 31"/>
                <p:cNvSpPr>
                  <a:spLocks noChangeArrowheads="1"/>
                </p:cNvSpPr>
                <p:nvPr/>
              </p:nvSpPr>
              <p:spPr bwMode="auto">
                <a:xfrm>
                  <a:off x="101" y="280"/>
                  <a:ext cx="80" cy="166"/>
                </a:xfrm>
                <a:custGeom>
                  <a:avLst/>
                  <a:gdLst>
                    <a:gd name="T0" fmla="*/ 116 w 160"/>
                    <a:gd name="T1" fmla="*/ 0 h 335"/>
                    <a:gd name="T2" fmla="*/ 19 w 160"/>
                    <a:gd name="T3" fmla="*/ 106 h 335"/>
                    <a:gd name="T4" fmla="*/ 0 w 160"/>
                    <a:gd name="T5" fmla="*/ 230 h 335"/>
                    <a:gd name="T6" fmla="*/ 33 w 160"/>
                    <a:gd name="T7" fmla="*/ 314 h 335"/>
                    <a:gd name="T8" fmla="*/ 94 w 160"/>
                    <a:gd name="T9" fmla="*/ 335 h 335"/>
                    <a:gd name="T10" fmla="*/ 76 w 160"/>
                    <a:gd name="T11" fmla="*/ 154 h 335"/>
                    <a:gd name="T12" fmla="*/ 160 w 160"/>
                    <a:gd name="T13" fmla="*/ 17 h 335"/>
                    <a:gd name="T14" fmla="*/ 116 w 160"/>
                    <a:gd name="T15" fmla="*/ 0 h 335"/>
                    <a:gd name="T16" fmla="*/ 116 w 160"/>
                    <a:gd name="T17" fmla="*/ 0 h 33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60"/>
                    <a:gd name="T28" fmla="*/ 0 h 335"/>
                    <a:gd name="T29" fmla="*/ 160 w 160"/>
                    <a:gd name="T30" fmla="*/ 335 h 33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60" h="335">
                      <a:moveTo>
                        <a:pt x="116" y="0"/>
                      </a:moveTo>
                      <a:lnTo>
                        <a:pt x="19" y="106"/>
                      </a:lnTo>
                      <a:lnTo>
                        <a:pt x="0" y="230"/>
                      </a:lnTo>
                      <a:lnTo>
                        <a:pt x="33" y="314"/>
                      </a:lnTo>
                      <a:lnTo>
                        <a:pt x="94" y="335"/>
                      </a:lnTo>
                      <a:lnTo>
                        <a:pt x="76" y="154"/>
                      </a:lnTo>
                      <a:lnTo>
                        <a:pt x="160" y="17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0" name="Freeform 32"/>
                <p:cNvSpPr>
                  <a:spLocks noChangeArrowheads="1"/>
                </p:cNvSpPr>
                <p:nvPr/>
              </p:nvSpPr>
              <p:spPr bwMode="auto">
                <a:xfrm>
                  <a:off x="444" y="0"/>
                  <a:ext cx="322" cy="593"/>
                </a:xfrm>
                <a:custGeom>
                  <a:avLst/>
                  <a:gdLst>
                    <a:gd name="T0" fmla="*/ 218 w 642"/>
                    <a:gd name="T1" fmla="*/ 896 h 1188"/>
                    <a:gd name="T2" fmla="*/ 0 w 642"/>
                    <a:gd name="T3" fmla="*/ 124 h 1188"/>
                    <a:gd name="T4" fmla="*/ 81 w 642"/>
                    <a:gd name="T5" fmla="*/ 38 h 1188"/>
                    <a:gd name="T6" fmla="*/ 258 w 642"/>
                    <a:gd name="T7" fmla="*/ 0 h 1188"/>
                    <a:gd name="T8" fmla="*/ 399 w 642"/>
                    <a:gd name="T9" fmla="*/ 57 h 1188"/>
                    <a:gd name="T10" fmla="*/ 642 w 642"/>
                    <a:gd name="T11" fmla="*/ 1188 h 1188"/>
                    <a:gd name="T12" fmla="*/ 555 w 642"/>
                    <a:gd name="T13" fmla="*/ 1091 h 1188"/>
                    <a:gd name="T14" fmla="*/ 355 w 642"/>
                    <a:gd name="T15" fmla="*/ 97 h 1188"/>
                    <a:gd name="T16" fmla="*/ 226 w 642"/>
                    <a:gd name="T17" fmla="*/ 61 h 1188"/>
                    <a:gd name="T18" fmla="*/ 119 w 642"/>
                    <a:gd name="T19" fmla="*/ 74 h 1188"/>
                    <a:gd name="T20" fmla="*/ 76 w 642"/>
                    <a:gd name="T21" fmla="*/ 141 h 1188"/>
                    <a:gd name="T22" fmla="*/ 306 w 642"/>
                    <a:gd name="T23" fmla="*/ 924 h 1188"/>
                    <a:gd name="T24" fmla="*/ 218 w 642"/>
                    <a:gd name="T25" fmla="*/ 896 h 1188"/>
                    <a:gd name="T26" fmla="*/ 218 w 642"/>
                    <a:gd name="T27" fmla="*/ 896 h 1188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42"/>
                    <a:gd name="T43" fmla="*/ 0 h 1188"/>
                    <a:gd name="T44" fmla="*/ 642 w 642"/>
                    <a:gd name="T45" fmla="*/ 1188 h 1188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42" h="1188">
                      <a:moveTo>
                        <a:pt x="218" y="896"/>
                      </a:moveTo>
                      <a:lnTo>
                        <a:pt x="0" y="124"/>
                      </a:lnTo>
                      <a:lnTo>
                        <a:pt x="81" y="38"/>
                      </a:lnTo>
                      <a:lnTo>
                        <a:pt x="258" y="0"/>
                      </a:lnTo>
                      <a:lnTo>
                        <a:pt x="399" y="57"/>
                      </a:lnTo>
                      <a:lnTo>
                        <a:pt x="642" y="1188"/>
                      </a:lnTo>
                      <a:lnTo>
                        <a:pt x="555" y="1091"/>
                      </a:lnTo>
                      <a:lnTo>
                        <a:pt x="355" y="97"/>
                      </a:lnTo>
                      <a:lnTo>
                        <a:pt x="226" y="61"/>
                      </a:lnTo>
                      <a:lnTo>
                        <a:pt x="119" y="74"/>
                      </a:lnTo>
                      <a:lnTo>
                        <a:pt x="76" y="141"/>
                      </a:lnTo>
                      <a:lnTo>
                        <a:pt x="306" y="924"/>
                      </a:lnTo>
                      <a:lnTo>
                        <a:pt x="218" y="89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1" name="Freeform 33"/>
                <p:cNvSpPr>
                  <a:spLocks noChangeArrowheads="1"/>
                </p:cNvSpPr>
                <p:nvPr/>
              </p:nvSpPr>
              <p:spPr bwMode="auto">
                <a:xfrm>
                  <a:off x="573" y="160"/>
                  <a:ext cx="96" cy="252"/>
                </a:xfrm>
                <a:custGeom>
                  <a:avLst/>
                  <a:gdLst>
                    <a:gd name="T0" fmla="*/ 0 w 192"/>
                    <a:gd name="T1" fmla="*/ 27 h 504"/>
                    <a:gd name="T2" fmla="*/ 76 w 192"/>
                    <a:gd name="T3" fmla="*/ 194 h 504"/>
                    <a:gd name="T4" fmla="*/ 113 w 192"/>
                    <a:gd name="T5" fmla="*/ 318 h 504"/>
                    <a:gd name="T6" fmla="*/ 116 w 192"/>
                    <a:gd name="T7" fmla="*/ 504 h 504"/>
                    <a:gd name="T8" fmla="*/ 192 w 192"/>
                    <a:gd name="T9" fmla="*/ 504 h 504"/>
                    <a:gd name="T10" fmla="*/ 187 w 192"/>
                    <a:gd name="T11" fmla="*/ 360 h 504"/>
                    <a:gd name="T12" fmla="*/ 162 w 192"/>
                    <a:gd name="T13" fmla="*/ 208 h 504"/>
                    <a:gd name="T14" fmla="*/ 99 w 192"/>
                    <a:gd name="T15" fmla="*/ 59 h 504"/>
                    <a:gd name="T16" fmla="*/ 63 w 192"/>
                    <a:gd name="T17" fmla="*/ 0 h 504"/>
                    <a:gd name="T18" fmla="*/ 0 w 192"/>
                    <a:gd name="T19" fmla="*/ 27 h 504"/>
                    <a:gd name="T20" fmla="*/ 0 w 192"/>
                    <a:gd name="T21" fmla="*/ 27 h 50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92"/>
                    <a:gd name="T34" fmla="*/ 0 h 504"/>
                    <a:gd name="T35" fmla="*/ 192 w 192"/>
                    <a:gd name="T36" fmla="*/ 504 h 50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92" h="504">
                      <a:moveTo>
                        <a:pt x="0" y="27"/>
                      </a:moveTo>
                      <a:lnTo>
                        <a:pt x="76" y="194"/>
                      </a:lnTo>
                      <a:lnTo>
                        <a:pt x="113" y="318"/>
                      </a:lnTo>
                      <a:lnTo>
                        <a:pt x="116" y="504"/>
                      </a:lnTo>
                      <a:lnTo>
                        <a:pt x="192" y="504"/>
                      </a:lnTo>
                      <a:lnTo>
                        <a:pt x="187" y="360"/>
                      </a:lnTo>
                      <a:lnTo>
                        <a:pt x="162" y="208"/>
                      </a:lnTo>
                      <a:lnTo>
                        <a:pt x="99" y="59"/>
                      </a:lnTo>
                      <a:lnTo>
                        <a:pt x="63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2" name="Freeform 34"/>
                <p:cNvSpPr>
                  <a:spLocks noChangeArrowheads="1"/>
                </p:cNvSpPr>
                <p:nvPr/>
              </p:nvSpPr>
              <p:spPr bwMode="auto">
                <a:xfrm>
                  <a:off x="322" y="140"/>
                  <a:ext cx="194" cy="135"/>
                </a:xfrm>
                <a:custGeom>
                  <a:avLst/>
                  <a:gdLst>
                    <a:gd name="T0" fmla="*/ 297 w 390"/>
                    <a:gd name="T1" fmla="*/ 0 h 269"/>
                    <a:gd name="T2" fmla="*/ 257 w 390"/>
                    <a:gd name="T3" fmla="*/ 17 h 269"/>
                    <a:gd name="T4" fmla="*/ 253 w 390"/>
                    <a:gd name="T5" fmla="*/ 66 h 269"/>
                    <a:gd name="T6" fmla="*/ 0 w 390"/>
                    <a:gd name="T7" fmla="*/ 169 h 269"/>
                    <a:gd name="T8" fmla="*/ 0 w 390"/>
                    <a:gd name="T9" fmla="*/ 222 h 269"/>
                    <a:gd name="T10" fmla="*/ 284 w 390"/>
                    <a:gd name="T11" fmla="*/ 226 h 269"/>
                    <a:gd name="T12" fmla="*/ 320 w 390"/>
                    <a:gd name="T13" fmla="*/ 269 h 269"/>
                    <a:gd name="T14" fmla="*/ 390 w 390"/>
                    <a:gd name="T15" fmla="*/ 266 h 269"/>
                    <a:gd name="T16" fmla="*/ 383 w 390"/>
                    <a:gd name="T17" fmla="*/ 190 h 269"/>
                    <a:gd name="T18" fmla="*/ 116 w 390"/>
                    <a:gd name="T19" fmla="*/ 176 h 269"/>
                    <a:gd name="T20" fmla="*/ 333 w 390"/>
                    <a:gd name="T21" fmla="*/ 89 h 269"/>
                    <a:gd name="T22" fmla="*/ 297 w 390"/>
                    <a:gd name="T23" fmla="*/ 0 h 269"/>
                    <a:gd name="T24" fmla="*/ 297 w 390"/>
                    <a:gd name="T25" fmla="*/ 0 h 26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90"/>
                    <a:gd name="T40" fmla="*/ 0 h 269"/>
                    <a:gd name="T41" fmla="*/ 390 w 390"/>
                    <a:gd name="T42" fmla="*/ 269 h 26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90" h="269">
                      <a:moveTo>
                        <a:pt x="297" y="0"/>
                      </a:moveTo>
                      <a:lnTo>
                        <a:pt x="257" y="17"/>
                      </a:lnTo>
                      <a:lnTo>
                        <a:pt x="253" y="66"/>
                      </a:lnTo>
                      <a:lnTo>
                        <a:pt x="0" y="169"/>
                      </a:lnTo>
                      <a:lnTo>
                        <a:pt x="0" y="222"/>
                      </a:lnTo>
                      <a:lnTo>
                        <a:pt x="284" y="226"/>
                      </a:lnTo>
                      <a:lnTo>
                        <a:pt x="320" y="269"/>
                      </a:lnTo>
                      <a:lnTo>
                        <a:pt x="390" y="266"/>
                      </a:lnTo>
                      <a:lnTo>
                        <a:pt x="383" y="190"/>
                      </a:lnTo>
                      <a:lnTo>
                        <a:pt x="116" y="176"/>
                      </a:lnTo>
                      <a:lnTo>
                        <a:pt x="333" y="89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3" name="Freeform 35"/>
                <p:cNvSpPr>
                  <a:spLocks noChangeArrowheads="1"/>
                </p:cNvSpPr>
                <p:nvPr/>
              </p:nvSpPr>
              <p:spPr bwMode="auto">
                <a:xfrm>
                  <a:off x="653" y="47"/>
                  <a:ext cx="471" cy="213"/>
                </a:xfrm>
                <a:custGeom>
                  <a:avLst/>
                  <a:gdLst>
                    <a:gd name="T0" fmla="*/ 0 w 941"/>
                    <a:gd name="T1" fmla="*/ 131 h 424"/>
                    <a:gd name="T2" fmla="*/ 863 w 941"/>
                    <a:gd name="T3" fmla="*/ 0 h 424"/>
                    <a:gd name="T4" fmla="*/ 926 w 941"/>
                    <a:gd name="T5" fmla="*/ 78 h 424"/>
                    <a:gd name="T6" fmla="*/ 941 w 941"/>
                    <a:gd name="T7" fmla="*/ 181 h 424"/>
                    <a:gd name="T8" fmla="*/ 903 w 941"/>
                    <a:gd name="T9" fmla="*/ 282 h 424"/>
                    <a:gd name="T10" fmla="*/ 57 w 941"/>
                    <a:gd name="T11" fmla="*/ 424 h 424"/>
                    <a:gd name="T12" fmla="*/ 53 w 941"/>
                    <a:gd name="T13" fmla="*/ 384 h 424"/>
                    <a:gd name="T14" fmla="*/ 863 w 941"/>
                    <a:gd name="T15" fmla="*/ 242 h 424"/>
                    <a:gd name="T16" fmla="*/ 893 w 941"/>
                    <a:gd name="T17" fmla="*/ 145 h 424"/>
                    <a:gd name="T18" fmla="*/ 840 w 941"/>
                    <a:gd name="T19" fmla="*/ 57 h 424"/>
                    <a:gd name="T20" fmla="*/ 0 w 941"/>
                    <a:gd name="T21" fmla="*/ 185 h 424"/>
                    <a:gd name="T22" fmla="*/ 0 w 941"/>
                    <a:gd name="T23" fmla="*/ 131 h 424"/>
                    <a:gd name="T24" fmla="*/ 0 w 941"/>
                    <a:gd name="T25" fmla="*/ 13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41"/>
                    <a:gd name="T40" fmla="*/ 0 h 424"/>
                    <a:gd name="T41" fmla="*/ 941 w 941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41" h="424">
                      <a:moveTo>
                        <a:pt x="0" y="131"/>
                      </a:moveTo>
                      <a:lnTo>
                        <a:pt x="863" y="0"/>
                      </a:lnTo>
                      <a:lnTo>
                        <a:pt x="926" y="78"/>
                      </a:lnTo>
                      <a:lnTo>
                        <a:pt x="941" y="181"/>
                      </a:lnTo>
                      <a:lnTo>
                        <a:pt x="903" y="282"/>
                      </a:lnTo>
                      <a:lnTo>
                        <a:pt x="57" y="424"/>
                      </a:lnTo>
                      <a:lnTo>
                        <a:pt x="53" y="384"/>
                      </a:lnTo>
                      <a:lnTo>
                        <a:pt x="863" y="242"/>
                      </a:lnTo>
                      <a:lnTo>
                        <a:pt x="893" y="145"/>
                      </a:lnTo>
                      <a:lnTo>
                        <a:pt x="840" y="57"/>
                      </a:lnTo>
                      <a:lnTo>
                        <a:pt x="0" y="185"/>
                      </a:lnTo>
                      <a:lnTo>
                        <a:pt x="0" y="1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54" name="Freeform 36"/>
                <p:cNvSpPr>
                  <a:spLocks noChangeArrowheads="1"/>
                </p:cNvSpPr>
                <p:nvPr/>
              </p:nvSpPr>
              <p:spPr bwMode="auto">
                <a:xfrm>
                  <a:off x="712" y="116"/>
                  <a:ext cx="245" cy="86"/>
                </a:xfrm>
                <a:custGeom>
                  <a:avLst/>
                  <a:gdLst>
                    <a:gd name="T0" fmla="*/ 0 w 488"/>
                    <a:gd name="T1" fmla="*/ 126 h 173"/>
                    <a:gd name="T2" fmla="*/ 66 w 488"/>
                    <a:gd name="T3" fmla="*/ 173 h 173"/>
                    <a:gd name="T4" fmla="*/ 222 w 488"/>
                    <a:gd name="T5" fmla="*/ 166 h 173"/>
                    <a:gd name="T6" fmla="*/ 418 w 488"/>
                    <a:gd name="T7" fmla="*/ 116 h 173"/>
                    <a:gd name="T8" fmla="*/ 488 w 488"/>
                    <a:gd name="T9" fmla="*/ 42 h 173"/>
                    <a:gd name="T10" fmla="*/ 443 w 488"/>
                    <a:gd name="T11" fmla="*/ 2 h 173"/>
                    <a:gd name="T12" fmla="*/ 253 w 488"/>
                    <a:gd name="T13" fmla="*/ 0 h 173"/>
                    <a:gd name="T14" fmla="*/ 110 w 488"/>
                    <a:gd name="T15" fmla="*/ 12 h 173"/>
                    <a:gd name="T16" fmla="*/ 15 w 488"/>
                    <a:gd name="T17" fmla="*/ 76 h 173"/>
                    <a:gd name="T18" fmla="*/ 112 w 488"/>
                    <a:gd name="T19" fmla="*/ 95 h 173"/>
                    <a:gd name="T20" fmla="*/ 275 w 488"/>
                    <a:gd name="T21" fmla="*/ 53 h 173"/>
                    <a:gd name="T22" fmla="*/ 416 w 488"/>
                    <a:gd name="T23" fmla="*/ 53 h 173"/>
                    <a:gd name="T24" fmla="*/ 268 w 488"/>
                    <a:gd name="T25" fmla="*/ 110 h 173"/>
                    <a:gd name="T26" fmla="*/ 142 w 488"/>
                    <a:gd name="T27" fmla="*/ 126 h 173"/>
                    <a:gd name="T28" fmla="*/ 0 w 488"/>
                    <a:gd name="T29" fmla="*/ 126 h 173"/>
                    <a:gd name="T30" fmla="*/ 0 w 488"/>
                    <a:gd name="T31" fmla="*/ 126 h 17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88"/>
                    <a:gd name="T49" fmla="*/ 0 h 173"/>
                    <a:gd name="T50" fmla="*/ 488 w 488"/>
                    <a:gd name="T51" fmla="*/ 173 h 17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88" h="173">
                      <a:moveTo>
                        <a:pt x="0" y="126"/>
                      </a:moveTo>
                      <a:lnTo>
                        <a:pt x="66" y="173"/>
                      </a:lnTo>
                      <a:lnTo>
                        <a:pt x="222" y="166"/>
                      </a:lnTo>
                      <a:lnTo>
                        <a:pt x="418" y="116"/>
                      </a:lnTo>
                      <a:lnTo>
                        <a:pt x="488" y="42"/>
                      </a:lnTo>
                      <a:lnTo>
                        <a:pt x="443" y="2"/>
                      </a:lnTo>
                      <a:lnTo>
                        <a:pt x="253" y="0"/>
                      </a:lnTo>
                      <a:lnTo>
                        <a:pt x="110" y="12"/>
                      </a:lnTo>
                      <a:lnTo>
                        <a:pt x="15" y="76"/>
                      </a:lnTo>
                      <a:lnTo>
                        <a:pt x="112" y="95"/>
                      </a:lnTo>
                      <a:lnTo>
                        <a:pt x="275" y="53"/>
                      </a:lnTo>
                      <a:lnTo>
                        <a:pt x="416" y="53"/>
                      </a:lnTo>
                      <a:lnTo>
                        <a:pt x="268" y="110"/>
                      </a:lnTo>
                      <a:lnTo>
                        <a:pt x="142" y="126"/>
                      </a:lnTo>
                      <a:lnTo>
                        <a:pt x="0" y="1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029" name="Group 37"/>
          <p:cNvGrpSpPr/>
          <p:nvPr/>
        </p:nvGrpSpPr>
        <p:grpSpPr>
          <a:xfrm>
            <a:off x="8820150" y="1052513"/>
            <a:ext cx="144463" cy="4308475"/>
            <a:chOff x="0" y="0"/>
            <a:chExt cx="243" cy="2714"/>
          </a:xfrm>
        </p:grpSpPr>
        <p:sp>
          <p:nvSpPr>
            <p:cNvPr id="1056" name="Freeform 38"/>
            <p:cNvSpPr>
              <a:spLocks noChangeArrowheads="1"/>
            </p:cNvSpPr>
            <p:nvPr/>
          </p:nvSpPr>
          <p:spPr bwMode="auto">
            <a:xfrm flipH="1">
              <a:off x="0" y="1287"/>
              <a:ext cx="206" cy="1427"/>
            </a:xfrm>
            <a:custGeom>
              <a:avLst/>
              <a:gdLst>
                <a:gd name="T0" fmla="*/ 692 w 772"/>
                <a:gd name="T1" fmla="*/ 3156 h 3266"/>
                <a:gd name="T2" fmla="*/ 380 w 772"/>
                <a:gd name="T3" fmla="*/ 2945 h 3266"/>
                <a:gd name="T4" fmla="*/ 319 w 772"/>
                <a:gd name="T5" fmla="*/ 2783 h 3266"/>
                <a:gd name="T6" fmla="*/ 371 w 772"/>
                <a:gd name="T7" fmla="*/ 2542 h 3266"/>
                <a:gd name="T8" fmla="*/ 591 w 772"/>
                <a:gd name="T9" fmla="*/ 2251 h 3266"/>
                <a:gd name="T10" fmla="*/ 641 w 772"/>
                <a:gd name="T11" fmla="*/ 2070 h 3266"/>
                <a:gd name="T12" fmla="*/ 591 w 772"/>
                <a:gd name="T13" fmla="*/ 1948 h 3266"/>
                <a:gd name="T14" fmla="*/ 401 w 772"/>
                <a:gd name="T15" fmla="*/ 1859 h 3266"/>
                <a:gd name="T16" fmla="*/ 361 w 772"/>
                <a:gd name="T17" fmla="*/ 1747 h 3266"/>
                <a:gd name="T18" fmla="*/ 430 w 772"/>
                <a:gd name="T19" fmla="*/ 1587 h 3266"/>
                <a:gd name="T20" fmla="*/ 741 w 772"/>
                <a:gd name="T21" fmla="*/ 1156 h 3266"/>
                <a:gd name="T22" fmla="*/ 772 w 772"/>
                <a:gd name="T23" fmla="*/ 945 h 3266"/>
                <a:gd name="T24" fmla="*/ 692 w 772"/>
                <a:gd name="T25" fmla="*/ 713 h 3266"/>
                <a:gd name="T26" fmla="*/ 430 w 772"/>
                <a:gd name="T27" fmla="*/ 603 h 3266"/>
                <a:gd name="T28" fmla="*/ 200 w 772"/>
                <a:gd name="T29" fmla="*/ 422 h 3266"/>
                <a:gd name="T30" fmla="*/ 0 w 772"/>
                <a:gd name="T31" fmla="*/ 0 h 3266"/>
                <a:gd name="T32" fmla="*/ 29 w 772"/>
                <a:gd name="T33" fmla="*/ 382 h 3266"/>
                <a:gd name="T34" fmla="*/ 179 w 772"/>
                <a:gd name="T35" fmla="*/ 612 h 3266"/>
                <a:gd name="T36" fmla="*/ 380 w 772"/>
                <a:gd name="T37" fmla="*/ 753 h 3266"/>
                <a:gd name="T38" fmla="*/ 601 w 772"/>
                <a:gd name="T39" fmla="*/ 833 h 3266"/>
                <a:gd name="T40" fmla="*/ 612 w 772"/>
                <a:gd name="T41" fmla="*/ 1044 h 3266"/>
                <a:gd name="T42" fmla="*/ 500 w 772"/>
                <a:gd name="T43" fmla="*/ 1266 h 3266"/>
                <a:gd name="T44" fmla="*/ 240 w 772"/>
                <a:gd name="T45" fmla="*/ 1658 h 3266"/>
                <a:gd name="T46" fmla="*/ 230 w 772"/>
                <a:gd name="T47" fmla="*/ 1909 h 3266"/>
                <a:gd name="T48" fmla="*/ 471 w 772"/>
                <a:gd name="T49" fmla="*/ 2049 h 3266"/>
                <a:gd name="T50" fmla="*/ 460 w 772"/>
                <a:gd name="T51" fmla="*/ 2180 h 3266"/>
                <a:gd name="T52" fmla="*/ 249 w 772"/>
                <a:gd name="T53" fmla="*/ 2452 h 3266"/>
                <a:gd name="T54" fmla="*/ 160 w 772"/>
                <a:gd name="T55" fmla="*/ 2713 h 3266"/>
                <a:gd name="T56" fmla="*/ 240 w 772"/>
                <a:gd name="T57" fmla="*/ 2994 h 3266"/>
                <a:gd name="T58" fmla="*/ 430 w 772"/>
                <a:gd name="T59" fmla="*/ 3144 h 3266"/>
                <a:gd name="T60" fmla="*/ 671 w 772"/>
                <a:gd name="T61" fmla="*/ 3266 h 3266"/>
                <a:gd name="T62" fmla="*/ 692 w 772"/>
                <a:gd name="T63" fmla="*/ 3156 h 3266"/>
                <a:gd name="T64" fmla="*/ 692 w 772"/>
                <a:gd name="T65" fmla="*/ 3156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2"/>
                <a:gd name="T100" fmla="*/ 0 h 3266"/>
                <a:gd name="T101" fmla="*/ 772 w 772"/>
                <a:gd name="T102" fmla="*/ 3266 h 3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7" name="Freeform 39"/>
            <p:cNvSpPr>
              <a:spLocks noChangeArrowheads="1"/>
            </p:cNvSpPr>
            <p:nvPr/>
          </p:nvSpPr>
          <p:spPr bwMode="auto">
            <a:xfrm flipH="1">
              <a:off x="37" y="0"/>
              <a:ext cx="206" cy="1633"/>
            </a:xfrm>
            <a:custGeom>
              <a:avLst/>
              <a:gdLst>
                <a:gd name="T0" fmla="*/ 692 w 772"/>
                <a:gd name="T1" fmla="*/ 3156 h 3266"/>
                <a:gd name="T2" fmla="*/ 380 w 772"/>
                <a:gd name="T3" fmla="*/ 2945 h 3266"/>
                <a:gd name="T4" fmla="*/ 319 w 772"/>
                <a:gd name="T5" fmla="*/ 2783 h 3266"/>
                <a:gd name="T6" fmla="*/ 371 w 772"/>
                <a:gd name="T7" fmla="*/ 2542 h 3266"/>
                <a:gd name="T8" fmla="*/ 591 w 772"/>
                <a:gd name="T9" fmla="*/ 2251 h 3266"/>
                <a:gd name="T10" fmla="*/ 641 w 772"/>
                <a:gd name="T11" fmla="*/ 2070 h 3266"/>
                <a:gd name="T12" fmla="*/ 591 w 772"/>
                <a:gd name="T13" fmla="*/ 1948 h 3266"/>
                <a:gd name="T14" fmla="*/ 401 w 772"/>
                <a:gd name="T15" fmla="*/ 1859 h 3266"/>
                <a:gd name="T16" fmla="*/ 361 w 772"/>
                <a:gd name="T17" fmla="*/ 1747 h 3266"/>
                <a:gd name="T18" fmla="*/ 430 w 772"/>
                <a:gd name="T19" fmla="*/ 1587 h 3266"/>
                <a:gd name="T20" fmla="*/ 741 w 772"/>
                <a:gd name="T21" fmla="*/ 1156 h 3266"/>
                <a:gd name="T22" fmla="*/ 772 w 772"/>
                <a:gd name="T23" fmla="*/ 945 h 3266"/>
                <a:gd name="T24" fmla="*/ 692 w 772"/>
                <a:gd name="T25" fmla="*/ 713 h 3266"/>
                <a:gd name="T26" fmla="*/ 430 w 772"/>
                <a:gd name="T27" fmla="*/ 603 h 3266"/>
                <a:gd name="T28" fmla="*/ 200 w 772"/>
                <a:gd name="T29" fmla="*/ 422 h 3266"/>
                <a:gd name="T30" fmla="*/ 0 w 772"/>
                <a:gd name="T31" fmla="*/ 0 h 3266"/>
                <a:gd name="T32" fmla="*/ 29 w 772"/>
                <a:gd name="T33" fmla="*/ 382 h 3266"/>
                <a:gd name="T34" fmla="*/ 179 w 772"/>
                <a:gd name="T35" fmla="*/ 612 h 3266"/>
                <a:gd name="T36" fmla="*/ 380 w 772"/>
                <a:gd name="T37" fmla="*/ 753 h 3266"/>
                <a:gd name="T38" fmla="*/ 601 w 772"/>
                <a:gd name="T39" fmla="*/ 833 h 3266"/>
                <a:gd name="T40" fmla="*/ 612 w 772"/>
                <a:gd name="T41" fmla="*/ 1044 h 3266"/>
                <a:gd name="T42" fmla="*/ 500 w 772"/>
                <a:gd name="T43" fmla="*/ 1266 h 3266"/>
                <a:gd name="T44" fmla="*/ 240 w 772"/>
                <a:gd name="T45" fmla="*/ 1658 h 3266"/>
                <a:gd name="T46" fmla="*/ 230 w 772"/>
                <a:gd name="T47" fmla="*/ 1909 h 3266"/>
                <a:gd name="T48" fmla="*/ 471 w 772"/>
                <a:gd name="T49" fmla="*/ 2049 h 3266"/>
                <a:gd name="T50" fmla="*/ 460 w 772"/>
                <a:gd name="T51" fmla="*/ 2180 h 3266"/>
                <a:gd name="T52" fmla="*/ 249 w 772"/>
                <a:gd name="T53" fmla="*/ 2452 h 3266"/>
                <a:gd name="T54" fmla="*/ 160 w 772"/>
                <a:gd name="T55" fmla="*/ 2713 h 3266"/>
                <a:gd name="T56" fmla="*/ 240 w 772"/>
                <a:gd name="T57" fmla="*/ 2994 h 3266"/>
                <a:gd name="T58" fmla="*/ 430 w 772"/>
                <a:gd name="T59" fmla="*/ 3144 h 3266"/>
                <a:gd name="T60" fmla="*/ 671 w 772"/>
                <a:gd name="T61" fmla="*/ 3266 h 3266"/>
                <a:gd name="T62" fmla="*/ 692 w 772"/>
                <a:gd name="T63" fmla="*/ 3156 h 3266"/>
                <a:gd name="T64" fmla="*/ 692 w 772"/>
                <a:gd name="T65" fmla="*/ 3156 h 3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2"/>
                <a:gd name="T100" fmla="*/ 0 h 3266"/>
                <a:gd name="T101" fmla="*/ 772 w 772"/>
                <a:gd name="T102" fmla="*/ 3266 h 3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2" h="3266">
                  <a:moveTo>
                    <a:pt x="692" y="3156"/>
                  </a:moveTo>
                  <a:lnTo>
                    <a:pt x="380" y="2945"/>
                  </a:lnTo>
                  <a:lnTo>
                    <a:pt x="319" y="2783"/>
                  </a:lnTo>
                  <a:lnTo>
                    <a:pt x="371" y="2542"/>
                  </a:lnTo>
                  <a:lnTo>
                    <a:pt x="591" y="2251"/>
                  </a:lnTo>
                  <a:lnTo>
                    <a:pt x="641" y="2070"/>
                  </a:lnTo>
                  <a:lnTo>
                    <a:pt x="591" y="1948"/>
                  </a:lnTo>
                  <a:lnTo>
                    <a:pt x="401" y="1859"/>
                  </a:lnTo>
                  <a:lnTo>
                    <a:pt x="361" y="1747"/>
                  </a:lnTo>
                  <a:lnTo>
                    <a:pt x="430" y="1587"/>
                  </a:lnTo>
                  <a:lnTo>
                    <a:pt x="741" y="1156"/>
                  </a:lnTo>
                  <a:lnTo>
                    <a:pt x="772" y="945"/>
                  </a:lnTo>
                  <a:lnTo>
                    <a:pt x="692" y="713"/>
                  </a:lnTo>
                  <a:lnTo>
                    <a:pt x="430" y="603"/>
                  </a:lnTo>
                  <a:lnTo>
                    <a:pt x="200" y="422"/>
                  </a:lnTo>
                  <a:lnTo>
                    <a:pt x="0" y="0"/>
                  </a:lnTo>
                  <a:lnTo>
                    <a:pt x="29" y="382"/>
                  </a:lnTo>
                  <a:lnTo>
                    <a:pt x="179" y="612"/>
                  </a:lnTo>
                  <a:lnTo>
                    <a:pt x="380" y="753"/>
                  </a:lnTo>
                  <a:lnTo>
                    <a:pt x="601" y="833"/>
                  </a:lnTo>
                  <a:lnTo>
                    <a:pt x="612" y="1044"/>
                  </a:lnTo>
                  <a:lnTo>
                    <a:pt x="500" y="1266"/>
                  </a:lnTo>
                  <a:lnTo>
                    <a:pt x="240" y="1658"/>
                  </a:lnTo>
                  <a:lnTo>
                    <a:pt x="230" y="1909"/>
                  </a:lnTo>
                  <a:lnTo>
                    <a:pt x="471" y="2049"/>
                  </a:lnTo>
                  <a:lnTo>
                    <a:pt x="460" y="2180"/>
                  </a:lnTo>
                  <a:lnTo>
                    <a:pt x="249" y="2452"/>
                  </a:lnTo>
                  <a:lnTo>
                    <a:pt x="160" y="2713"/>
                  </a:lnTo>
                  <a:lnTo>
                    <a:pt x="240" y="2994"/>
                  </a:lnTo>
                  <a:lnTo>
                    <a:pt x="430" y="3144"/>
                  </a:lnTo>
                  <a:lnTo>
                    <a:pt x="671" y="3266"/>
                  </a:lnTo>
                  <a:lnTo>
                    <a:pt x="692" y="3156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0" name="Group 67"/>
          <p:cNvGrpSpPr/>
          <p:nvPr userDrawn="1"/>
        </p:nvGrpSpPr>
        <p:grpSpPr>
          <a:xfrm rot="-1112826">
            <a:off x="8123238" y="88900"/>
            <a:ext cx="1006475" cy="688975"/>
            <a:chOff x="0" y="0"/>
            <a:chExt cx="1373" cy="1204"/>
          </a:xfrm>
        </p:grpSpPr>
        <p:sp>
          <p:nvSpPr>
            <p:cNvPr id="1059" name="Freeform 2"/>
            <p:cNvSpPr>
              <a:spLocks noChangeArrowheads="1"/>
            </p:cNvSpPr>
            <p:nvPr/>
          </p:nvSpPr>
          <p:spPr bwMode="auto">
            <a:xfrm rot="18427436">
              <a:off x="287" y="-75"/>
              <a:ext cx="732" cy="1308"/>
            </a:xfrm>
            <a:custGeom>
              <a:avLst/>
              <a:gdLst>
                <a:gd name="T0" fmla="*/ 2903 w 2903"/>
                <a:gd name="T1" fmla="*/ 433 h 3686"/>
                <a:gd name="T2" fmla="*/ 2565 w 2903"/>
                <a:gd name="T3" fmla="*/ 80 h 3686"/>
                <a:gd name="T4" fmla="*/ 2241 w 2903"/>
                <a:gd name="T5" fmla="*/ 0 h 3686"/>
                <a:gd name="T6" fmla="*/ 110 w 2903"/>
                <a:gd name="T7" fmla="*/ 2811 h 3686"/>
                <a:gd name="T8" fmla="*/ 110 w 2903"/>
                <a:gd name="T9" fmla="*/ 3228 h 3686"/>
                <a:gd name="T10" fmla="*/ 0 w 2903"/>
                <a:gd name="T11" fmla="*/ 3631 h 3686"/>
                <a:gd name="T12" fmla="*/ 72 w 2903"/>
                <a:gd name="T13" fmla="*/ 3686 h 3686"/>
                <a:gd name="T14" fmla="*/ 441 w 2903"/>
                <a:gd name="T15" fmla="*/ 3355 h 3686"/>
                <a:gd name="T16" fmla="*/ 740 w 2903"/>
                <a:gd name="T17" fmla="*/ 3228 h 3686"/>
                <a:gd name="T18" fmla="*/ 2903 w 2903"/>
                <a:gd name="T19" fmla="*/ 433 h 3686"/>
                <a:gd name="T20" fmla="*/ 2903 w 2903"/>
                <a:gd name="T21" fmla="*/ 433 h 36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3"/>
                <a:gd name="T34" fmla="*/ 0 h 3686"/>
                <a:gd name="T35" fmla="*/ 2903 w 2903"/>
                <a:gd name="T36" fmla="*/ 3686 h 36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3" h="3686">
                  <a:moveTo>
                    <a:pt x="2903" y="433"/>
                  </a:moveTo>
                  <a:lnTo>
                    <a:pt x="2565" y="80"/>
                  </a:lnTo>
                  <a:lnTo>
                    <a:pt x="2241" y="0"/>
                  </a:lnTo>
                  <a:lnTo>
                    <a:pt x="110" y="2811"/>
                  </a:lnTo>
                  <a:lnTo>
                    <a:pt x="110" y="3228"/>
                  </a:lnTo>
                  <a:lnTo>
                    <a:pt x="0" y="3631"/>
                  </a:lnTo>
                  <a:lnTo>
                    <a:pt x="72" y="3686"/>
                  </a:lnTo>
                  <a:lnTo>
                    <a:pt x="441" y="3355"/>
                  </a:lnTo>
                  <a:lnTo>
                    <a:pt x="740" y="3228"/>
                  </a:lnTo>
                  <a:lnTo>
                    <a:pt x="2903" y="4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0" name="Freeform 8"/>
            <p:cNvSpPr>
              <a:spLocks noChangeArrowheads="1"/>
            </p:cNvSpPr>
            <p:nvPr/>
          </p:nvSpPr>
          <p:spPr bwMode="auto">
            <a:xfrm rot="18427436">
              <a:off x="321" y="-65"/>
              <a:ext cx="730" cy="1321"/>
            </a:xfrm>
            <a:custGeom>
              <a:avLst/>
              <a:gdLst>
                <a:gd name="T0" fmla="*/ 2293 w 2911"/>
                <a:gd name="T1" fmla="*/ 0 h 3703"/>
                <a:gd name="T2" fmla="*/ 130 w 2911"/>
                <a:gd name="T3" fmla="*/ 2835 h 3703"/>
                <a:gd name="T4" fmla="*/ 131 w 2911"/>
                <a:gd name="T5" fmla="*/ 3201 h 3703"/>
                <a:gd name="T6" fmla="*/ 0 w 2911"/>
                <a:gd name="T7" fmla="*/ 3633 h 3703"/>
                <a:gd name="T8" fmla="*/ 50 w 2911"/>
                <a:gd name="T9" fmla="*/ 3703 h 3703"/>
                <a:gd name="T10" fmla="*/ 422 w 2911"/>
                <a:gd name="T11" fmla="*/ 3352 h 3703"/>
                <a:gd name="T12" fmla="*/ 763 w 2911"/>
                <a:gd name="T13" fmla="*/ 3220 h 3703"/>
                <a:gd name="T14" fmla="*/ 2911 w 2911"/>
                <a:gd name="T15" fmla="*/ 428 h 3703"/>
                <a:gd name="T16" fmla="*/ 2589 w 2911"/>
                <a:gd name="T17" fmla="*/ 96 h 3703"/>
                <a:gd name="T18" fmla="*/ 2293 w 2911"/>
                <a:gd name="T19" fmla="*/ 0 h 3703"/>
                <a:gd name="T20" fmla="*/ 2293 w 2911"/>
                <a:gd name="T21" fmla="*/ 0 h 37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11"/>
                <a:gd name="T34" fmla="*/ 0 h 3703"/>
                <a:gd name="T35" fmla="*/ 2911 w 2911"/>
                <a:gd name="T36" fmla="*/ 3703 h 370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11" h="3703">
                  <a:moveTo>
                    <a:pt x="2293" y="0"/>
                  </a:moveTo>
                  <a:lnTo>
                    <a:pt x="130" y="2835"/>
                  </a:lnTo>
                  <a:lnTo>
                    <a:pt x="131" y="3201"/>
                  </a:lnTo>
                  <a:lnTo>
                    <a:pt x="0" y="3633"/>
                  </a:lnTo>
                  <a:lnTo>
                    <a:pt x="50" y="3703"/>
                  </a:lnTo>
                  <a:lnTo>
                    <a:pt x="422" y="3352"/>
                  </a:lnTo>
                  <a:lnTo>
                    <a:pt x="763" y="3220"/>
                  </a:lnTo>
                  <a:lnTo>
                    <a:pt x="2911" y="428"/>
                  </a:lnTo>
                  <a:lnTo>
                    <a:pt x="2589" y="9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61" name="Freeform 9"/>
            <p:cNvSpPr>
              <a:spLocks noChangeArrowheads="1"/>
            </p:cNvSpPr>
            <p:nvPr/>
          </p:nvSpPr>
          <p:spPr bwMode="auto">
            <a:xfrm rot="18427436">
              <a:off x="314" y="22"/>
              <a:ext cx="644" cy="994"/>
            </a:xfrm>
            <a:custGeom>
              <a:avLst/>
              <a:gdLst>
                <a:gd name="T0" fmla="*/ 0 w 2561"/>
                <a:gd name="T1" fmla="*/ 2485 h 2777"/>
                <a:gd name="T2" fmla="*/ 432 w 2561"/>
                <a:gd name="T3" fmla="*/ 2553 h 2777"/>
                <a:gd name="T4" fmla="*/ 736 w 2561"/>
                <a:gd name="T5" fmla="*/ 2777 h 2777"/>
                <a:gd name="T6" fmla="*/ 2561 w 2561"/>
                <a:gd name="T7" fmla="*/ 399 h 2777"/>
                <a:gd name="T8" fmla="*/ 2118 w 2561"/>
                <a:gd name="T9" fmla="*/ 82 h 2777"/>
                <a:gd name="T10" fmla="*/ 1898 w 2561"/>
                <a:gd name="T11" fmla="*/ 0 h 2777"/>
                <a:gd name="T12" fmla="*/ 0 w 2561"/>
                <a:gd name="T13" fmla="*/ 2485 h 2777"/>
                <a:gd name="T14" fmla="*/ 0 w 2561"/>
                <a:gd name="T15" fmla="*/ 2485 h 27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61"/>
                <a:gd name="T25" fmla="*/ 0 h 2777"/>
                <a:gd name="T26" fmla="*/ 2561 w 2561"/>
                <a:gd name="T27" fmla="*/ 2777 h 277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61" h="2777">
                  <a:moveTo>
                    <a:pt x="0" y="2485"/>
                  </a:moveTo>
                  <a:lnTo>
                    <a:pt x="432" y="2553"/>
                  </a:lnTo>
                  <a:lnTo>
                    <a:pt x="736" y="2777"/>
                  </a:lnTo>
                  <a:lnTo>
                    <a:pt x="2561" y="399"/>
                  </a:lnTo>
                  <a:lnTo>
                    <a:pt x="2118" y="82"/>
                  </a:lnTo>
                  <a:lnTo>
                    <a:pt x="1898" y="0"/>
                  </a:lnTo>
                  <a:lnTo>
                    <a:pt x="0" y="248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39" name="Group 40"/>
            <p:cNvGrpSpPr/>
            <p:nvPr/>
          </p:nvGrpSpPr>
          <p:grpSpPr>
            <a:xfrm>
              <a:off x="1" y="0"/>
              <a:ext cx="1344" cy="1204"/>
              <a:chOff x="0" y="0"/>
              <a:chExt cx="1344" cy="1204"/>
            </a:xfrm>
          </p:grpSpPr>
          <p:grpSp>
            <p:nvGrpSpPr>
              <p:cNvPr id="1040" name="Group 41"/>
              <p:cNvGrpSpPr/>
              <p:nvPr userDrawn="1"/>
            </p:nvGrpSpPr>
            <p:grpSpPr>
              <a:xfrm>
                <a:off x="0" y="0"/>
                <a:ext cx="1344" cy="1204"/>
                <a:chOff x="0" y="0"/>
                <a:chExt cx="1344" cy="1204"/>
              </a:xfrm>
            </p:grpSpPr>
            <p:sp>
              <p:nvSpPr>
                <p:cNvPr id="7" name="Freeform 42"/>
                <p:cNvSpPr>
                  <a:spLocks noChangeArrowheads="1"/>
                </p:cNvSpPr>
                <p:nvPr/>
              </p:nvSpPr>
              <p:spPr bwMode="auto">
                <a:xfrm rot="18427436">
                  <a:off x="804" y="938"/>
                  <a:ext cx="58" cy="288"/>
                </a:xfrm>
                <a:custGeom>
                  <a:avLst/>
                  <a:gdLst>
                    <a:gd name="T0" fmla="*/ 123 w 245"/>
                    <a:gd name="T1" fmla="*/ 9 h 806"/>
                    <a:gd name="T2" fmla="*/ 131 w 245"/>
                    <a:gd name="T3" fmla="*/ 342 h 806"/>
                    <a:gd name="T4" fmla="*/ 0 w 245"/>
                    <a:gd name="T5" fmla="*/ 806 h 806"/>
                    <a:gd name="T6" fmla="*/ 79 w 245"/>
                    <a:gd name="T7" fmla="*/ 789 h 806"/>
                    <a:gd name="T8" fmla="*/ 218 w 245"/>
                    <a:gd name="T9" fmla="*/ 376 h 806"/>
                    <a:gd name="T10" fmla="*/ 245 w 245"/>
                    <a:gd name="T11" fmla="*/ 0 h 806"/>
                    <a:gd name="T12" fmla="*/ 123 w 245"/>
                    <a:gd name="T13" fmla="*/ 9 h 806"/>
                    <a:gd name="T14" fmla="*/ 123 w 245"/>
                    <a:gd name="T15" fmla="*/ 9 h 80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45"/>
                    <a:gd name="T25" fmla="*/ 0 h 806"/>
                    <a:gd name="T26" fmla="*/ 245 w 245"/>
                    <a:gd name="T27" fmla="*/ 806 h 80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45" h="806">
                      <a:moveTo>
                        <a:pt x="123" y="9"/>
                      </a:moveTo>
                      <a:lnTo>
                        <a:pt x="131" y="342"/>
                      </a:lnTo>
                      <a:lnTo>
                        <a:pt x="0" y="806"/>
                      </a:lnTo>
                      <a:lnTo>
                        <a:pt x="79" y="789"/>
                      </a:lnTo>
                      <a:lnTo>
                        <a:pt x="218" y="376"/>
                      </a:lnTo>
                      <a:lnTo>
                        <a:pt x="245" y="0"/>
                      </a:lnTo>
                      <a:lnTo>
                        <a:pt x="123" y="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miter lim="800000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043" name="Group 43"/>
                <p:cNvGrpSpPr/>
                <p:nvPr userDrawn="1"/>
              </p:nvGrpSpPr>
              <p:grpSpPr>
                <a:xfrm>
                  <a:off x="0" y="0"/>
                  <a:ext cx="1344" cy="985"/>
                  <a:chOff x="0" y="0"/>
                  <a:chExt cx="1344" cy="985"/>
                </a:xfrm>
              </p:grpSpPr>
              <p:sp>
                <p:nvSpPr>
                  <p:cNvPr id="1066" name="Freeform 44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318" y="-71"/>
                    <a:ext cx="155" cy="130"/>
                  </a:xfrm>
                  <a:custGeom>
                    <a:avLst/>
                    <a:gdLst>
                      <a:gd name="T0" fmla="*/ 0 w 604"/>
                      <a:gd name="T1" fmla="*/ 0 h 349"/>
                      <a:gd name="T2" fmla="*/ 298 w 604"/>
                      <a:gd name="T3" fmla="*/ 184 h 349"/>
                      <a:gd name="T4" fmla="*/ 500 w 604"/>
                      <a:gd name="T5" fmla="*/ 349 h 349"/>
                      <a:gd name="T6" fmla="*/ 604 w 604"/>
                      <a:gd name="T7" fmla="*/ 140 h 349"/>
                      <a:gd name="T8" fmla="*/ 359 w 604"/>
                      <a:gd name="T9" fmla="*/ 9 h 349"/>
                      <a:gd name="T10" fmla="*/ 464 w 604"/>
                      <a:gd name="T11" fmla="*/ 184 h 349"/>
                      <a:gd name="T12" fmla="*/ 131 w 604"/>
                      <a:gd name="T13" fmla="*/ 17 h 349"/>
                      <a:gd name="T14" fmla="*/ 0 w 604"/>
                      <a:gd name="T15" fmla="*/ 0 h 349"/>
                      <a:gd name="T16" fmla="*/ 0 w 604"/>
                      <a:gd name="T17" fmla="*/ 0 h 349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604"/>
                      <a:gd name="T28" fmla="*/ 0 h 349"/>
                      <a:gd name="T29" fmla="*/ 604 w 604"/>
                      <a:gd name="T30" fmla="*/ 349 h 349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604" h="349">
                        <a:moveTo>
                          <a:pt x="0" y="0"/>
                        </a:moveTo>
                        <a:lnTo>
                          <a:pt x="298" y="184"/>
                        </a:lnTo>
                        <a:lnTo>
                          <a:pt x="500" y="349"/>
                        </a:lnTo>
                        <a:lnTo>
                          <a:pt x="604" y="140"/>
                        </a:lnTo>
                        <a:lnTo>
                          <a:pt x="359" y="9"/>
                        </a:lnTo>
                        <a:lnTo>
                          <a:pt x="464" y="184"/>
                        </a:lnTo>
                        <a:lnTo>
                          <a:pt x="131" y="1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67" name="Freeform 45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395" y="186"/>
                    <a:ext cx="269" cy="437"/>
                  </a:xfrm>
                  <a:custGeom>
                    <a:avLst/>
                    <a:gdLst>
                      <a:gd name="T0" fmla="*/ 741 w 1064"/>
                      <a:gd name="T1" fmla="*/ 129 h 1230"/>
                      <a:gd name="T2" fmla="*/ 485 w 1064"/>
                      <a:gd name="T3" fmla="*/ 352 h 1230"/>
                      <a:gd name="T4" fmla="*/ 163 w 1064"/>
                      <a:gd name="T5" fmla="*/ 762 h 1230"/>
                      <a:gd name="T6" fmla="*/ 0 w 1064"/>
                      <a:gd name="T7" fmla="*/ 1101 h 1230"/>
                      <a:gd name="T8" fmla="*/ 59 w 1064"/>
                      <a:gd name="T9" fmla="*/ 1230 h 1230"/>
                      <a:gd name="T10" fmla="*/ 262 w 1064"/>
                      <a:gd name="T11" fmla="*/ 1201 h 1230"/>
                      <a:gd name="T12" fmla="*/ 578 w 1064"/>
                      <a:gd name="T13" fmla="*/ 914 h 1230"/>
                      <a:gd name="T14" fmla="*/ 876 w 1064"/>
                      <a:gd name="T15" fmla="*/ 534 h 1230"/>
                      <a:gd name="T16" fmla="*/ 1034 w 1064"/>
                      <a:gd name="T17" fmla="*/ 270 h 1230"/>
                      <a:gd name="T18" fmla="*/ 1064 w 1064"/>
                      <a:gd name="T19" fmla="*/ 84 h 1230"/>
                      <a:gd name="T20" fmla="*/ 977 w 1064"/>
                      <a:gd name="T21" fmla="*/ 0 h 1230"/>
                      <a:gd name="T22" fmla="*/ 836 w 1064"/>
                      <a:gd name="T23" fmla="*/ 65 h 1230"/>
                      <a:gd name="T24" fmla="*/ 969 w 1064"/>
                      <a:gd name="T25" fmla="*/ 107 h 1230"/>
                      <a:gd name="T26" fmla="*/ 876 w 1064"/>
                      <a:gd name="T27" fmla="*/ 352 h 1230"/>
                      <a:gd name="T28" fmla="*/ 690 w 1064"/>
                      <a:gd name="T29" fmla="*/ 656 h 1230"/>
                      <a:gd name="T30" fmla="*/ 350 w 1064"/>
                      <a:gd name="T31" fmla="*/ 1008 h 1230"/>
                      <a:gd name="T32" fmla="*/ 116 w 1064"/>
                      <a:gd name="T33" fmla="*/ 1114 h 1230"/>
                      <a:gd name="T34" fmla="*/ 135 w 1064"/>
                      <a:gd name="T35" fmla="*/ 943 h 1230"/>
                      <a:gd name="T36" fmla="*/ 437 w 1064"/>
                      <a:gd name="T37" fmla="*/ 504 h 1230"/>
                      <a:gd name="T38" fmla="*/ 831 w 1064"/>
                      <a:gd name="T39" fmla="*/ 118 h 1230"/>
                      <a:gd name="T40" fmla="*/ 741 w 1064"/>
                      <a:gd name="T41" fmla="*/ 129 h 1230"/>
                      <a:gd name="T42" fmla="*/ 741 w 1064"/>
                      <a:gd name="T43" fmla="*/ 129 h 1230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064"/>
                      <a:gd name="T67" fmla="*/ 0 h 1230"/>
                      <a:gd name="T68" fmla="*/ 1064 w 1064"/>
                      <a:gd name="T69" fmla="*/ 1230 h 1230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064" h="1230">
                        <a:moveTo>
                          <a:pt x="741" y="129"/>
                        </a:moveTo>
                        <a:lnTo>
                          <a:pt x="485" y="352"/>
                        </a:lnTo>
                        <a:lnTo>
                          <a:pt x="163" y="762"/>
                        </a:lnTo>
                        <a:lnTo>
                          <a:pt x="0" y="1101"/>
                        </a:lnTo>
                        <a:lnTo>
                          <a:pt x="59" y="1230"/>
                        </a:lnTo>
                        <a:lnTo>
                          <a:pt x="262" y="1201"/>
                        </a:lnTo>
                        <a:lnTo>
                          <a:pt x="578" y="914"/>
                        </a:lnTo>
                        <a:lnTo>
                          <a:pt x="876" y="534"/>
                        </a:lnTo>
                        <a:lnTo>
                          <a:pt x="1034" y="270"/>
                        </a:lnTo>
                        <a:lnTo>
                          <a:pt x="1064" y="84"/>
                        </a:lnTo>
                        <a:lnTo>
                          <a:pt x="977" y="0"/>
                        </a:lnTo>
                        <a:lnTo>
                          <a:pt x="836" y="65"/>
                        </a:lnTo>
                        <a:lnTo>
                          <a:pt x="969" y="107"/>
                        </a:lnTo>
                        <a:lnTo>
                          <a:pt x="876" y="352"/>
                        </a:lnTo>
                        <a:lnTo>
                          <a:pt x="690" y="656"/>
                        </a:lnTo>
                        <a:lnTo>
                          <a:pt x="350" y="1008"/>
                        </a:lnTo>
                        <a:lnTo>
                          <a:pt x="116" y="1114"/>
                        </a:lnTo>
                        <a:lnTo>
                          <a:pt x="135" y="943"/>
                        </a:lnTo>
                        <a:lnTo>
                          <a:pt x="437" y="504"/>
                        </a:lnTo>
                        <a:lnTo>
                          <a:pt x="831" y="118"/>
                        </a:lnTo>
                        <a:lnTo>
                          <a:pt x="741" y="129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" name="Freeform 46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201" y="29"/>
                    <a:ext cx="508" cy="905"/>
                  </a:xfrm>
                  <a:custGeom>
                    <a:avLst/>
                    <a:gdLst>
                      <a:gd name="T0" fmla="*/ 1941 w 2002"/>
                      <a:gd name="T1" fmla="*/ 0 h 2521"/>
                      <a:gd name="T2" fmla="*/ 0 w 2002"/>
                      <a:gd name="T3" fmla="*/ 2521 h 2521"/>
                      <a:gd name="T4" fmla="*/ 192 w 2002"/>
                      <a:gd name="T5" fmla="*/ 2450 h 2521"/>
                      <a:gd name="T6" fmla="*/ 2002 w 2002"/>
                      <a:gd name="T7" fmla="*/ 61 h 2521"/>
                      <a:gd name="T8" fmla="*/ 1941 w 2002"/>
                      <a:gd name="T9" fmla="*/ 0 h 2521"/>
                      <a:gd name="T10" fmla="*/ 1941 w 2002"/>
                      <a:gd name="T11" fmla="*/ 0 h 252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002"/>
                      <a:gd name="T19" fmla="*/ 0 h 2521"/>
                      <a:gd name="T20" fmla="*/ 2002 w 2002"/>
                      <a:gd name="T21" fmla="*/ 2521 h 252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002" h="2521">
                        <a:moveTo>
                          <a:pt x="1941" y="0"/>
                        </a:moveTo>
                        <a:lnTo>
                          <a:pt x="0" y="2521"/>
                        </a:lnTo>
                        <a:lnTo>
                          <a:pt x="192" y="2450"/>
                        </a:lnTo>
                        <a:lnTo>
                          <a:pt x="2002" y="61"/>
                        </a:lnTo>
                        <a:lnTo>
                          <a:pt x="1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69" name="Freeform 47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265" y="-179"/>
                    <a:ext cx="757" cy="1358"/>
                  </a:xfrm>
                  <a:custGeom>
                    <a:avLst/>
                    <a:gdLst>
                      <a:gd name="T0" fmla="*/ 95 w 3007"/>
                      <a:gd name="T1" fmla="*/ 2844 h 3771"/>
                      <a:gd name="T2" fmla="*/ 394 w 3007"/>
                      <a:gd name="T3" fmla="*/ 2834 h 3771"/>
                      <a:gd name="T4" fmla="*/ 821 w 3007"/>
                      <a:gd name="T5" fmla="*/ 3009 h 3771"/>
                      <a:gd name="T6" fmla="*/ 681 w 3007"/>
                      <a:gd name="T7" fmla="*/ 2817 h 3771"/>
                      <a:gd name="T8" fmla="*/ 367 w 3007"/>
                      <a:gd name="T9" fmla="*/ 2703 h 3771"/>
                      <a:gd name="T10" fmla="*/ 637 w 3007"/>
                      <a:gd name="T11" fmla="*/ 2720 h 3771"/>
                      <a:gd name="T12" fmla="*/ 979 w 3007"/>
                      <a:gd name="T13" fmla="*/ 2870 h 3771"/>
                      <a:gd name="T14" fmla="*/ 2859 w 3007"/>
                      <a:gd name="T15" fmla="*/ 420 h 3771"/>
                      <a:gd name="T16" fmla="*/ 2578 w 3007"/>
                      <a:gd name="T17" fmla="*/ 148 h 3771"/>
                      <a:gd name="T18" fmla="*/ 2308 w 3007"/>
                      <a:gd name="T19" fmla="*/ 0 h 3771"/>
                      <a:gd name="T20" fmla="*/ 2692 w 3007"/>
                      <a:gd name="T21" fmla="*/ 78 h 3771"/>
                      <a:gd name="T22" fmla="*/ 3007 w 3007"/>
                      <a:gd name="T23" fmla="*/ 428 h 3771"/>
                      <a:gd name="T24" fmla="*/ 831 w 3007"/>
                      <a:gd name="T25" fmla="*/ 3273 h 3771"/>
                      <a:gd name="T26" fmla="*/ 481 w 3007"/>
                      <a:gd name="T27" fmla="*/ 3412 h 3771"/>
                      <a:gd name="T28" fmla="*/ 105 w 3007"/>
                      <a:gd name="T29" fmla="*/ 3771 h 3771"/>
                      <a:gd name="T30" fmla="*/ 0 w 3007"/>
                      <a:gd name="T31" fmla="*/ 3667 h 3771"/>
                      <a:gd name="T32" fmla="*/ 131 w 3007"/>
                      <a:gd name="T33" fmla="*/ 3631 h 3771"/>
                      <a:gd name="T34" fmla="*/ 376 w 3007"/>
                      <a:gd name="T35" fmla="*/ 3385 h 3771"/>
                      <a:gd name="T36" fmla="*/ 165 w 3007"/>
                      <a:gd name="T37" fmla="*/ 3273 h 3771"/>
                      <a:gd name="T38" fmla="*/ 165 w 3007"/>
                      <a:gd name="T39" fmla="*/ 3176 h 3771"/>
                      <a:gd name="T40" fmla="*/ 411 w 3007"/>
                      <a:gd name="T41" fmla="*/ 3298 h 3771"/>
                      <a:gd name="T42" fmla="*/ 411 w 3007"/>
                      <a:gd name="T43" fmla="*/ 3186 h 3771"/>
                      <a:gd name="T44" fmla="*/ 603 w 3007"/>
                      <a:gd name="T45" fmla="*/ 3220 h 3771"/>
                      <a:gd name="T46" fmla="*/ 428 w 3007"/>
                      <a:gd name="T47" fmla="*/ 3079 h 3771"/>
                      <a:gd name="T48" fmla="*/ 629 w 3007"/>
                      <a:gd name="T49" fmla="*/ 3062 h 3771"/>
                      <a:gd name="T50" fmla="*/ 95 w 3007"/>
                      <a:gd name="T51" fmla="*/ 2844 h 3771"/>
                      <a:gd name="T52" fmla="*/ 95 w 3007"/>
                      <a:gd name="T53" fmla="*/ 2844 h 3771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3007"/>
                      <a:gd name="T82" fmla="*/ 0 h 3771"/>
                      <a:gd name="T83" fmla="*/ 3007 w 3007"/>
                      <a:gd name="T84" fmla="*/ 3771 h 3771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3007" h="3771">
                        <a:moveTo>
                          <a:pt x="95" y="2844"/>
                        </a:moveTo>
                        <a:lnTo>
                          <a:pt x="394" y="2834"/>
                        </a:lnTo>
                        <a:lnTo>
                          <a:pt x="821" y="3009"/>
                        </a:lnTo>
                        <a:lnTo>
                          <a:pt x="681" y="2817"/>
                        </a:lnTo>
                        <a:lnTo>
                          <a:pt x="367" y="2703"/>
                        </a:lnTo>
                        <a:lnTo>
                          <a:pt x="637" y="2720"/>
                        </a:lnTo>
                        <a:lnTo>
                          <a:pt x="979" y="2870"/>
                        </a:lnTo>
                        <a:lnTo>
                          <a:pt x="2859" y="420"/>
                        </a:lnTo>
                        <a:lnTo>
                          <a:pt x="2578" y="148"/>
                        </a:lnTo>
                        <a:lnTo>
                          <a:pt x="2308" y="0"/>
                        </a:lnTo>
                        <a:lnTo>
                          <a:pt x="2692" y="78"/>
                        </a:lnTo>
                        <a:lnTo>
                          <a:pt x="3007" y="428"/>
                        </a:lnTo>
                        <a:lnTo>
                          <a:pt x="831" y="3273"/>
                        </a:lnTo>
                        <a:lnTo>
                          <a:pt x="481" y="3412"/>
                        </a:lnTo>
                        <a:lnTo>
                          <a:pt x="105" y="3771"/>
                        </a:lnTo>
                        <a:lnTo>
                          <a:pt x="0" y="3667"/>
                        </a:lnTo>
                        <a:lnTo>
                          <a:pt x="131" y="3631"/>
                        </a:lnTo>
                        <a:lnTo>
                          <a:pt x="376" y="3385"/>
                        </a:lnTo>
                        <a:lnTo>
                          <a:pt x="165" y="3273"/>
                        </a:lnTo>
                        <a:lnTo>
                          <a:pt x="165" y="3176"/>
                        </a:lnTo>
                        <a:lnTo>
                          <a:pt x="411" y="3298"/>
                        </a:lnTo>
                        <a:lnTo>
                          <a:pt x="411" y="3186"/>
                        </a:lnTo>
                        <a:lnTo>
                          <a:pt x="603" y="3220"/>
                        </a:lnTo>
                        <a:lnTo>
                          <a:pt x="428" y="3079"/>
                        </a:lnTo>
                        <a:lnTo>
                          <a:pt x="629" y="3062"/>
                        </a:lnTo>
                        <a:lnTo>
                          <a:pt x="95" y="2844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70" name="Freeform 48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642" y="746"/>
                    <a:ext cx="169" cy="119"/>
                  </a:xfrm>
                  <a:custGeom>
                    <a:avLst/>
                    <a:gdLst>
                      <a:gd name="T0" fmla="*/ 0 w 673"/>
                      <a:gd name="T1" fmla="*/ 80 h 342"/>
                      <a:gd name="T2" fmla="*/ 255 w 673"/>
                      <a:gd name="T3" fmla="*/ 106 h 342"/>
                      <a:gd name="T4" fmla="*/ 639 w 673"/>
                      <a:gd name="T5" fmla="*/ 342 h 342"/>
                      <a:gd name="T6" fmla="*/ 673 w 673"/>
                      <a:gd name="T7" fmla="*/ 289 h 342"/>
                      <a:gd name="T8" fmla="*/ 447 w 673"/>
                      <a:gd name="T9" fmla="*/ 114 h 342"/>
                      <a:gd name="T10" fmla="*/ 26 w 673"/>
                      <a:gd name="T11" fmla="*/ 0 h 342"/>
                      <a:gd name="T12" fmla="*/ 0 w 673"/>
                      <a:gd name="T13" fmla="*/ 80 h 342"/>
                      <a:gd name="T14" fmla="*/ 0 w 673"/>
                      <a:gd name="T15" fmla="*/ 80 h 34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673"/>
                      <a:gd name="T25" fmla="*/ 0 h 342"/>
                      <a:gd name="T26" fmla="*/ 673 w 673"/>
                      <a:gd name="T27" fmla="*/ 342 h 34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673" h="342">
                        <a:moveTo>
                          <a:pt x="0" y="80"/>
                        </a:moveTo>
                        <a:lnTo>
                          <a:pt x="255" y="106"/>
                        </a:lnTo>
                        <a:lnTo>
                          <a:pt x="639" y="342"/>
                        </a:lnTo>
                        <a:lnTo>
                          <a:pt x="673" y="289"/>
                        </a:lnTo>
                        <a:lnTo>
                          <a:pt x="447" y="114"/>
                        </a:lnTo>
                        <a:lnTo>
                          <a:pt x="26" y="0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71" name="Freeform 49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594" y="665"/>
                    <a:ext cx="178" cy="143"/>
                  </a:xfrm>
                  <a:custGeom>
                    <a:avLst/>
                    <a:gdLst>
                      <a:gd name="T0" fmla="*/ 0 w 716"/>
                      <a:gd name="T1" fmla="*/ 78 h 403"/>
                      <a:gd name="T2" fmla="*/ 340 w 716"/>
                      <a:gd name="T3" fmla="*/ 148 h 403"/>
                      <a:gd name="T4" fmla="*/ 638 w 716"/>
                      <a:gd name="T5" fmla="*/ 403 h 403"/>
                      <a:gd name="T6" fmla="*/ 716 w 716"/>
                      <a:gd name="T7" fmla="*/ 296 h 403"/>
                      <a:gd name="T8" fmla="*/ 420 w 716"/>
                      <a:gd name="T9" fmla="*/ 114 h 403"/>
                      <a:gd name="T10" fmla="*/ 70 w 716"/>
                      <a:gd name="T11" fmla="*/ 0 h 403"/>
                      <a:gd name="T12" fmla="*/ 0 w 716"/>
                      <a:gd name="T13" fmla="*/ 78 h 403"/>
                      <a:gd name="T14" fmla="*/ 0 w 716"/>
                      <a:gd name="T15" fmla="*/ 78 h 40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716"/>
                      <a:gd name="T25" fmla="*/ 0 h 403"/>
                      <a:gd name="T26" fmla="*/ 716 w 716"/>
                      <a:gd name="T27" fmla="*/ 403 h 40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716" h="403">
                        <a:moveTo>
                          <a:pt x="0" y="78"/>
                        </a:moveTo>
                        <a:lnTo>
                          <a:pt x="340" y="148"/>
                        </a:lnTo>
                        <a:lnTo>
                          <a:pt x="638" y="403"/>
                        </a:lnTo>
                        <a:lnTo>
                          <a:pt x="716" y="296"/>
                        </a:lnTo>
                        <a:lnTo>
                          <a:pt x="420" y="114"/>
                        </a:lnTo>
                        <a:lnTo>
                          <a:pt x="70" y="0"/>
                        </a:lnTo>
                        <a:lnTo>
                          <a:pt x="0" y="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72" name="Freeform 50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321" y="70"/>
                    <a:ext cx="178" cy="145"/>
                  </a:xfrm>
                  <a:custGeom>
                    <a:avLst/>
                    <a:gdLst>
                      <a:gd name="T0" fmla="*/ 0 w 717"/>
                      <a:gd name="T1" fmla="*/ 78 h 411"/>
                      <a:gd name="T2" fmla="*/ 316 w 717"/>
                      <a:gd name="T3" fmla="*/ 139 h 411"/>
                      <a:gd name="T4" fmla="*/ 649 w 717"/>
                      <a:gd name="T5" fmla="*/ 411 h 411"/>
                      <a:gd name="T6" fmla="*/ 717 w 717"/>
                      <a:gd name="T7" fmla="*/ 314 h 411"/>
                      <a:gd name="T8" fmla="*/ 394 w 717"/>
                      <a:gd name="T9" fmla="*/ 87 h 411"/>
                      <a:gd name="T10" fmla="*/ 54 w 717"/>
                      <a:gd name="T11" fmla="*/ 0 h 411"/>
                      <a:gd name="T12" fmla="*/ 0 w 717"/>
                      <a:gd name="T13" fmla="*/ 78 h 411"/>
                      <a:gd name="T14" fmla="*/ 0 w 717"/>
                      <a:gd name="T15" fmla="*/ 78 h 41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717"/>
                      <a:gd name="T25" fmla="*/ 0 h 411"/>
                      <a:gd name="T26" fmla="*/ 717 w 717"/>
                      <a:gd name="T27" fmla="*/ 411 h 41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717" h="411">
                        <a:moveTo>
                          <a:pt x="0" y="78"/>
                        </a:moveTo>
                        <a:lnTo>
                          <a:pt x="316" y="139"/>
                        </a:lnTo>
                        <a:lnTo>
                          <a:pt x="649" y="411"/>
                        </a:lnTo>
                        <a:lnTo>
                          <a:pt x="717" y="314"/>
                        </a:lnTo>
                        <a:lnTo>
                          <a:pt x="394" y="87"/>
                        </a:lnTo>
                        <a:lnTo>
                          <a:pt x="54" y="0"/>
                        </a:lnTo>
                        <a:lnTo>
                          <a:pt x="0" y="7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73" name="Freeform 51"/>
                  <p:cNvSpPr>
                    <a:spLocks noChangeArrowheads="1"/>
                  </p:cNvSpPr>
                  <p:nvPr/>
                </p:nvSpPr>
                <p:spPr bwMode="auto">
                  <a:xfrm rot="18427436">
                    <a:off x="286" y="2"/>
                    <a:ext cx="180" cy="143"/>
                  </a:xfrm>
                  <a:custGeom>
                    <a:avLst/>
                    <a:gdLst>
                      <a:gd name="T0" fmla="*/ 0 w 709"/>
                      <a:gd name="T1" fmla="*/ 88 h 386"/>
                      <a:gd name="T2" fmla="*/ 272 w 709"/>
                      <a:gd name="T3" fmla="*/ 131 h 386"/>
                      <a:gd name="T4" fmla="*/ 665 w 709"/>
                      <a:gd name="T5" fmla="*/ 386 h 386"/>
                      <a:gd name="T6" fmla="*/ 709 w 709"/>
                      <a:gd name="T7" fmla="*/ 308 h 386"/>
                      <a:gd name="T8" fmla="*/ 306 w 709"/>
                      <a:gd name="T9" fmla="*/ 53 h 386"/>
                      <a:gd name="T10" fmla="*/ 43 w 709"/>
                      <a:gd name="T11" fmla="*/ 0 h 386"/>
                      <a:gd name="T12" fmla="*/ 0 w 709"/>
                      <a:gd name="T13" fmla="*/ 88 h 386"/>
                      <a:gd name="T14" fmla="*/ 0 w 709"/>
                      <a:gd name="T15" fmla="*/ 88 h 38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709"/>
                      <a:gd name="T25" fmla="*/ 0 h 386"/>
                      <a:gd name="T26" fmla="*/ 709 w 709"/>
                      <a:gd name="T27" fmla="*/ 386 h 38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709" h="386">
                        <a:moveTo>
                          <a:pt x="0" y="88"/>
                        </a:moveTo>
                        <a:lnTo>
                          <a:pt x="272" y="131"/>
                        </a:lnTo>
                        <a:lnTo>
                          <a:pt x="665" y="386"/>
                        </a:lnTo>
                        <a:lnTo>
                          <a:pt x="709" y="308"/>
                        </a:lnTo>
                        <a:lnTo>
                          <a:pt x="306" y="53"/>
                        </a:lnTo>
                        <a:lnTo>
                          <a:pt x="43" y="0"/>
                        </a:lnTo>
                        <a:lnTo>
                          <a:pt x="0" y="8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>
                    <a:noFill/>
                    <a:miter lim="800000"/>
                  </a:ln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Comic Sans MS" panose="030F0702030302020204" pitchFamily="66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074" name="Line 52"/>
              <p:cNvSpPr>
                <a:spLocks noChangeShapeType="1"/>
              </p:cNvSpPr>
              <p:nvPr/>
            </p:nvSpPr>
            <p:spPr bwMode="auto">
              <a:xfrm>
                <a:off x="240" y="-49"/>
                <a:ext cx="41" cy="94"/>
              </a:xfrm>
              <a:prstGeom prst="line">
                <a:avLst/>
              </a:prstGeom>
              <a:noFill/>
              <a:ln w="38100" cmpd="sng">
                <a:solidFill>
                  <a:schemeClr val="accent2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031" name="Picture 62" descr="院徽组合11"/>
          <p:cNvPicPr>
            <a:picLocks noChangeAspect="1"/>
          </p:cNvPicPr>
          <p:nvPr userDrawn="1"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5299" b="-32095"/>
          <a:stretch>
            <a:fillRect/>
          </a:stretch>
        </p:blipFill>
        <p:spPr>
          <a:xfrm>
            <a:off x="6877050" y="6192838"/>
            <a:ext cx="2087563" cy="620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6" name="Line 66"/>
          <p:cNvSpPr>
            <a:spLocks noChangeShapeType="1"/>
          </p:cNvSpPr>
          <p:nvPr/>
        </p:nvSpPr>
        <p:spPr bwMode="auto">
          <a:xfrm>
            <a:off x="828675" y="1341438"/>
            <a:ext cx="5975350" cy="1588"/>
          </a:xfrm>
          <a:prstGeom prst="line">
            <a:avLst/>
          </a:prstGeom>
          <a:noFill/>
          <a:ln w="38100" cmpd="sng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3" name="Group 53"/>
          <p:cNvGrpSpPr/>
          <p:nvPr userDrawn="1"/>
        </p:nvGrpSpPr>
        <p:grpSpPr>
          <a:xfrm>
            <a:off x="1588" y="0"/>
            <a:ext cx="1403350" cy="1341438"/>
            <a:chOff x="0" y="0"/>
            <a:chExt cx="2540" cy="2554"/>
          </a:xfrm>
        </p:grpSpPr>
        <p:sp>
          <p:nvSpPr>
            <p:cNvPr id="1078" name="Oval 54"/>
            <p:cNvSpPr>
              <a:spLocks noChangeArrowheads="1"/>
            </p:cNvSpPr>
            <p:nvPr/>
          </p:nvSpPr>
          <p:spPr bwMode="auto">
            <a:xfrm>
              <a:off x="0" y="0"/>
              <a:ext cx="2540" cy="2539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035" name="Picture 55" descr="武汉大学标志"/>
            <p:cNvPicPr>
              <a:picLocks noChangeAspect="1"/>
            </p:cNvPicPr>
            <p:nvPr userDrawn="1"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14"/>
              <a:ext cx="2540" cy="254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blinds dir="vert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anose="030F0702030302020204" pitchFamily="66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l"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400"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7" descr="1135a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0" y="3789363"/>
            <a:ext cx="9144000" cy="306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Rectangle 8"/>
          <p:cNvSpPr/>
          <p:nvPr/>
        </p:nvSpPr>
        <p:spPr>
          <a:xfrm>
            <a:off x="1588" y="0"/>
            <a:ext cx="9144000" cy="379095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076" name="Rectangle 2"/>
          <p:cNvSpPr>
            <a:spLocks noGrp="1"/>
          </p:cNvSpPr>
          <p:nvPr>
            <p:ph type="ctrTitle"/>
          </p:nvPr>
        </p:nvSpPr>
        <p:spPr>
          <a:xfrm>
            <a:off x="684213" y="836613"/>
            <a:ext cx="7777162" cy="1296987"/>
          </a:xfrm>
        </p:spPr>
        <p:txBody>
          <a:bodyPr vert="horz" wrap="square" lIns="91440" tIns="45720" rIns="91440" bIns="45720" anchor="b"/>
          <a:lstStyle>
            <a:lvl1pPr lvl="0">
              <a:defRPr/>
            </a:lvl1pPr>
          </a:lstStyle>
          <a:p>
            <a:pPr lvl="0" algn="ctr" eaLnBrk="1" hangingPunct="1">
              <a:lnSpc>
                <a:spcPct val="125000"/>
              </a:lnSpc>
            </a:pPr>
            <a:r>
              <a:rPr lang="zh-CN" altLang="en-US" sz="6000" dirty="0">
                <a:latin typeface="微软雅黑" panose="020B0503020204020204" pitchFamily="34" charset="-122"/>
              </a:rPr>
              <a:t>通  信  原  理</a:t>
            </a:r>
            <a:endParaRPr lang="zh-CN" altLang="en-US" sz="6000" dirty="0">
              <a:latin typeface="微软雅黑" panose="020B0503020204020204" pitchFamily="34" charset="-122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3505" y="2958148"/>
            <a:ext cx="6400800" cy="24955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武汉大学电子信息学院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郑 建 生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13986013553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ea"/>
                <a:ea typeface="+mn-ea"/>
                <a:cs typeface="+mn-cs"/>
              </a:rPr>
              <a:t>wdzjs@163.com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8" descr="http://image2.sina.com.cn/dy/c/2006-02-13/U1043P1T1D9089712F23DT2006021318404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0"/>
            <a:ext cx="3144838" cy="3929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Rectangle 8"/>
          <p:cNvSpPr/>
          <p:nvPr/>
        </p:nvSpPr>
        <p:spPr>
          <a:xfrm>
            <a:off x="5500688" y="3929063"/>
            <a:ext cx="15113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3600" b="1" dirty="0">
                <a:solidFill>
                  <a:schemeClr val="tx2"/>
                </a:solidFill>
                <a:latin typeface="Comic Sans MS" panose="030F0702030302020204" pitchFamily="66" charset="0"/>
                <a:ea typeface="黑体" panose="02010600030101010101" pitchFamily="2" charset="-122"/>
              </a:rPr>
              <a:t>王  选</a:t>
            </a:r>
            <a:endParaRPr lang="zh-CN" altLang="en-US" sz="3600" b="1" dirty="0">
              <a:solidFill>
                <a:schemeClr val="tx2"/>
              </a:solidFill>
              <a:latin typeface="Comic Sans MS" panose="030F0702030302020204" pitchFamily="66" charset="0"/>
              <a:ea typeface="黑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43000" y="4714875"/>
            <a:ext cx="3071813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五笔字型（王码）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1978-1983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年以五年之功研究并发明五笔字型汉字输入法（王码）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2293" name="Picture 10" descr="http://c.hiphotos.baidu.com/baike/w%3D268%3Bg%3D0/sign=5b6299dfb31bb0518f24b42e0e41bd89/fcfaaf51f3deb48f7e413423f01f3a292df578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0"/>
            <a:ext cx="3071812" cy="3929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矩形 10"/>
          <p:cNvSpPr/>
          <p:nvPr/>
        </p:nvSpPr>
        <p:spPr>
          <a:xfrm>
            <a:off x="2071688" y="3929063"/>
            <a:ext cx="15748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3600" b="1" dirty="0">
                <a:solidFill>
                  <a:schemeClr val="tx2"/>
                </a:solidFill>
                <a:latin typeface="Comic Sans MS" panose="030F0702030302020204" pitchFamily="66" charset="0"/>
                <a:ea typeface="黑体" panose="02010600030101010101" pitchFamily="2" charset="-122"/>
              </a:rPr>
              <a:t>王永民</a:t>
            </a:r>
            <a:endParaRPr lang="zh-CN" altLang="en-US" sz="3600" b="1" dirty="0">
              <a:solidFill>
                <a:schemeClr val="tx2"/>
              </a:solidFill>
              <a:latin typeface="Comic Sans MS" panose="030F0702030302020204" pitchFamily="66" charset="0"/>
              <a:ea typeface="黑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87583" y="4716780"/>
            <a:ext cx="2928938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汉字激光照排技术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1979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日从激光照排机上输出第一张八开报纸底片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269105" y="3527425"/>
            <a:ext cx="4299585" cy="22453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朱邦复，仓颉输入法的发明人，湖北省黄冈县（今武汉市新洲区阳逻镇）人，于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1976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年发明中文形意检字法，蒋纬国将其命名为仓颉输入法，因发明中文终端机、仓颉输入法、汉卡等，台湾及港、澳地区的华人誉其为“中文电脑之父”、“中文电脑疯子”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3315" name="Picture 2" descr="http://imgsrc.baidu.com/baike/pic/item/f9198618367adab45d7ad9ad8bd4b31c8601e4b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3863975" cy="4812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146493" y="4899025"/>
            <a:ext cx="1570038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朱邦复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314" name="Group 2"/>
          <p:cNvGraphicFramePr>
            <a:graphicFrameLocks noGrp="1"/>
          </p:cNvGraphicFramePr>
          <p:nvPr>
            <p:ph type="body" idx="1"/>
          </p:nvPr>
        </p:nvGraphicFramePr>
        <p:xfrm>
          <a:off x="500063" y="1428750"/>
          <a:ext cx="8215313" cy="5143500"/>
        </p:xfrm>
        <a:graphic>
          <a:graphicData uri="http://schemas.openxmlformats.org/drawingml/2006/table">
            <a:tbl>
              <a:tblPr/>
              <a:tblGrid>
                <a:gridCol w="720725"/>
                <a:gridCol w="3098800"/>
                <a:gridCol w="752475"/>
                <a:gridCol w="3643312"/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1838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莫尔斯 有线电报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晶体管 香农通信统计理论建立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1864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麦克斯韦尔 电磁辐射方程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时分多路通信应用于电话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贝尔 电话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越洋电话铺设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马克尼 无线电报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第一颗人造卫星发射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真空管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第一颗通信卫星发射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1918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调幅广播  超外差接收机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激光发明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三路明线载波电话 多路通信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集成电路发明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调频广播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第一颗同步通信卫星 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PCM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实用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脉冲编码调制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PCM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彩电 数字传输理论 高速计算机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1938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仿宋_GB2312" panose="02010609030101010101" pitchFamily="49" charset="-122"/>
                          <a:ea typeface="微软雅黑" panose="020B0503020204020204" pitchFamily="34" charset="-122"/>
                        </a:rPr>
                        <a:t>电视广播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仿宋_GB2312" panose="02010609030101010101" pitchFamily="49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LSI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商用卫星 程控交换 光纤通信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二战刺激 雷达 微波通信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1980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SLSI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长波光纤通信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ISDN  3G 4G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404" name="Rectangle 260"/>
          <p:cNvSpPr/>
          <p:nvPr/>
        </p:nvSpPr>
        <p:spPr>
          <a:xfrm>
            <a:off x="1476375" y="598488"/>
            <a:ext cx="403225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第三阶段--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电气通信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12" descr="xin_0b1bcb8dc4344844840c1f1453005ee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0"/>
            <a:ext cx="3369945" cy="4713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 Box 13"/>
          <p:cNvSpPr txBox="1"/>
          <p:nvPr/>
        </p:nvSpPr>
        <p:spPr>
          <a:xfrm>
            <a:off x="3211830" y="704215"/>
            <a:ext cx="2643188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塞缪尔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莫尔斯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Text Box 14"/>
          <p:cNvSpPr txBox="1">
            <a:spLocks noChangeArrowheads="1"/>
          </p:cNvSpPr>
          <p:nvPr/>
        </p:nvSpPr>
        <p:spPr bwMode="auto">
          <a:xfrm>
            <a:off x="3751898" y="2811145"/>
            <a:ext cx="4786313" cy="1752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algn="l" defTabSz="914400">
              <a:lnSpc>
                <a:spcPct val="13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一次远洋旅途中，莫尔斯结识了杰克逊医生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电学博士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。闲聊中谈到电磁感应现象，从此莫尔斯走上了科学发明之路，于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1837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年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9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月</a:t>
            </a:r>
            <a:r>
              <a:rPr kumimoji="0" lang="en-US" altLang="zh-CN" sz="2000" kern="1200" cap="none" spc="0" normalizeH="0" baseline="0" noProof="0" dirty="0">
                <a:latin typeface="+mn-ea"/>
                <a:ea typeface="+mn-ea"/>
                <a:cs typeface="+mn-cs"/>
              </a:rPr>
              <a:t>4</a:t>
            </a:r>
            <a:r>
              <a:rPr kumimoji="0" lang="zh-CN" altLang="en-US" sz="2000" kern="1200" cap="none" spc="0" normalizeH="0" baseline="0" noProof="0" dirty="0">
                <a:latin typeface="+mn-ea"/>
                <a:ea typeface="+mn-ea"/>
                <a:cs typeface="+mn-cs"/>
              </a:rPr>
              <a:t>日制造出了一台电报机 </a:t>
            </a:r>
            <a:endParaRPr kumimoji="0" lang="zh-CN" altLang="en-US" sz="20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sp>
        <p:nvSpPr>
          <p:cNvPr id="15365" name="Text Box 16"/>
          <p:cNvSpPr txBox="1"/>
          <p:nvPr/>
        </p:nvSpPr>
        <p:spPr>
          <a:xfrm>
            <a:off x="381000" y="4891405"/>
            <a:ext cx="4429125" cy="132461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pPr algn="l">
              <a:spcBef>
                <a:spcPts val="0"/>
              </a:spcBef>
            </a:pP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日，在华盛顿国会大厦联邦最高法院会议厅里，莫尔斯发出人类历史上的第一份电报：</a:t>
            </a:r>
            <a:endParaRPr lang="zh-CN" altLang="en-US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上帝创造了何等的奇迹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2" name="Rectangle 17"/>
          <p:cNvSpPr>
            <a:spLocks noChangeArrowheads="1"/>
          </p:cNvSpPr>
          <p:nvPr/>
        </p:nvSpPr>
        <p:spPr bwMode="auto">
          <a:xfrm>
            <a:off x="3888105" y="2003425"/>
            <a:ext cx="475170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一名成功的画家。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1826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1842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年任美国画家协会主席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5367" name="Picture 10" descr="http://123.13.237.80:84/0529/date/4/zyzx/LSCD/DB/DB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70" y="4713605"/>
            <a:ext cx="3288030" cy="2144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8" name="云形标注 7"/>
          <p:cNvSpPr/>
          <p:nvPr/>
        </p:nvSpPr>
        <p:spPr>
          <a:xfrm>
            <a:off x="5855335" y="0"/>
            <a:ext cx="3288665" cy="1891665"/>
          </a:xfrm>
          <a:prstGeom prst="cloudCallout">
            <a:avLst>
              <a:gd name="adj1" fmla="val -121287"/>
              <a:gd name="adj2" fmla="val 4158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重视学科交叉！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利用好综合性大学的优势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Picture 4" descr="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15005" cy="456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 Box 5"/>
          <p:cNvSpPr txBox="1"/>
          <p:nvPr/>
        </p:nvSpPr>
        <p:spPr>
          <a:xfrm>
            <a:off x="3510915" y="1812925"/>
            <a:ext cx="506158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t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岁发表了第二篇论文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论物理力线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预言电磁波的存在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，并证明了这种波的速度等于光速，揭示了光的电磁本质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t">
              <a:lnSpc>
                <a:spcPct val="12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t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年他的第三篇论文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电磁场的动力学理论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，建立了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电磁理论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Rectangle 7"/>
          <p:cNvSpPr/>
          <p:nvPr/>
        </p:nvSpPr>
        <p:spPr>
          <a:xfrm>
            <a:off x="3286125" y="642938"/>
            <a:ext cx="20320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3600" b="1" dirty="0">
                <a:solidFill>
                  <a:schemeClr val="tx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麦克斯韦</a:t>
            </a:r>
            <a:endParaRPr lang="zh-CN" altLang="en-US" sz="3600" b="1" dirty="0">
              <a:solidFill>
                <a:schemeClr val="tx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16389" name="Rectangle 8"/>
          <p:cNvSpPr/>
          <p:nvPr/>
        </p:nvSpPr>
        <p:spPr>
          <a:xfrm>
            <a:off x="1000125" y="4752658"/>
            <a:ext cx="75723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1873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年出版的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电学和磁学论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一书，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建立了完整的电磁理论体系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。是一部可以同牛顿的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自然哲学的数学原理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、达尔文的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物种起源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和赖尔的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地质学原理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相媲美的里程碑式的著作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Picture 5" descr="1136014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14688" cy="429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1" name="Picture 8" descr="http://www.24en.com/subject/american_story/assets/jb/recon/jb_recon_telephone_1_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840" y="2571750"/>
            <a:ext cx="382016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Rectangle 6"/>
          <p:cNvSpPr/>
          <p:nvPr/>
        </p:nvSpPr>
        <p:spPr>
          <a:xfrm>
            <a:off x="3357563" y="1428909"/>
            <a:ext cx="5500687" cy="101727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lIns="90170" tIns="46990" rIns="90170" bIns="46990" anchor="ctr">
            <a:spAutoFit/>
          </a:bodyPr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1876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日历史上最伟大的发明之一电话诞生了。“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沃森先生，请立刻过来，我需要帮助。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”这是贝尔通过电话传出的第一句话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3" name="Rectangle 7"/>
          <p:cNvSpPr/>
          <p:nvPr/>
        </p:nvSpPr>
        <p:spPr>
          <a:xfrm>
            <a:off x="401320" y="4443095"/>
            <a:ext cx="4071938" cy="17843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1873 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年被聘为美国波士顿大学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发声生理学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教授。当时电报已很发达，贝尔研究利用一条线路进行多路电报通信的实验。在实验过程中，他萌发在电报线路上通话的设想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4" name="Rectangle 8"/>
          <p:cNvSpPr/>
          <p:nvPr/>
        </p:nvSpPr>
        <p:spPr>
          <a:xfrm>
            <a:off x="3286125" y="642938"/>
            <a:ext cx="24415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3200" b="1" dirty="0">
                <a:solidFill>
                  <a:schemeClr val="tx2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 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  尔  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云形标注 7"/>
          <p:cNvSpPr/>
          <p:nvPr/>
        </p:nvSpPr>
        <p:spPr>
          <a:xfrm>
            <a:off x="6656388" y="285750"/>
            <a:ext cx="2487612" cy="792163"/>
          </a:xfrm>
          <a:prstGeom prst="cloudCallout">
            <a:avLst>
              <a:gd name="adj1" fmla="val -105583"/>
              <a:gd name="adj2" fmla="val 5853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复用技术！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4" descr="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8"/>
            <a:ext cx="3203575" cy="414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 Box 5"/>
          <p:cNvSpPr txBox="1"/>
          <p:nvPr/>
        </p:nvSpPr>
        <p:spPr>
          <a:xfrm>
            <a:off x="3214688" y="785813"/>
            <a:ext cx="5689600" cy="1138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赫 兹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物理学家，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1894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年逝世时仅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 Box 6"/>
          <p:cNvSpPr txBox="1"/>
          <p:nvPr/>
        </p:nvSpPr>
        <p:spPr>
          <a:xfrm>
            <a:off x="857250" y="4214813"/>
            <a:ext cx="7786688" cy="209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其后不到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年，意大利的马可尼、俄国的波波夫分别实现了无线电传播。无线电报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(1894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、无线电广播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(1906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、无线电导航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、无线电话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、短波通讯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、无线电传真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(1923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、电视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(1929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、微波通讯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(1933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、雷达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(1935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以及遥控、遥感、卫星通讯、射电天文学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使整个世界发生巨变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7" name="Rectangle 7"/>
          <p:cNvSpPr/>
          <p:nvPr/>
        </p:nvSpPr>
        <p:spPr>
          <a:xfrm>
            <a:off x="3582035" y="2578735"/>
            <a:ext cx="4004945" cy="1291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岁时做了关于电磁波的实验发现了电磁波，后人为了纪念他，把频率的单位定为赫兹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8" name="AutoShape 10"/>
          <p:cNvSpPr/>
          <p:nvPr/>
        </p:nvSpPr>
        <p:spPr>
          <a:xfrm>
            <a:off x="6215063" y="214313"/>
            <a:ext cx="2928937" cy="930275"/>
          </a:xfrm>
          <a:prstGeom prst="cloudCallout">
            <a:avLst>
              <a:gd name="adj1" fmla="val -91616"/>
              <a:gd name="adj2" fmla="val 46093"/>
            </a:avLst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生命的价值不在时间的长短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Picture 8" descr="http://t02.pic.sogou.com/502bf85dceb8e408-92fba771c60141e1-5d5236ce1771dcfd7c52071bac86669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035" y="1905"/>
            <a:ext cx="2987040" cy="2011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59" name="Picture 5" descr="贝尔肖像 马可尼试拍无线电报马可尼肖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3276600" cy="364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Rectangle 6"/>
          <p:cNvSpPr/>
          <p:nvPr/>
        </p:nvSpPr>
        <p:spPr>
          <a:xfrm>
            <a:off x="3643313" y="2143125"/>
            <a:ext cx="5000625" cy="39751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年他读到赫兹的电磁波存在时，产生了极大兴趣，开始尝试实验。那一年他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岁，刚刚被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Bologna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大学拒绝入学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年成功地将无线信号传递到一座小山后面，实现了约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公里的无线电通讯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年意大利拒绝受理其专利，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月来到英国，同年取得第一个无线电电报专利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年在伦敦成立了无线电报公司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1909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年他与布劳恩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(C.F.Braun)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因发展了无线电电报，共获诺贝尔物理奖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1" name="Rectangle 7"/>
          <p:cNvSpPr/>
          <p:nvPr/>
        </p:nvSpPr>
        <p:spPr>
          <a:xfrm>
            <a:off x="3750945" y="490220"/>
            <a:ext cx="164274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马可尼 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2" name="Rectangle 8"/>
          <p:cNvSpPr/>
          <p:nvPr/>
        </p:nvSpPr>
        <p:spPr>
          <a:xfrm>
            <a:off x="0" y="3684588"/>
            <a:ext cx="3276600" cy="3173412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可尼是家喻户晓的名人，但几乎没有人知道布劳恩。事实上是布劳恩的工作引导了近代无线电发展的方向。但马可尼以专利来保护自己的各种发明，布劳则将其所有的发现以论文的形式发表出来！这"小小"的差异导致他们"完全不同"的命运，除了都得诺贝尔奖外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3" name="AutoShape 10"/>
          <p:cNvSpPr/>
          <p:nvPr/>
        </p:nvSpPr>
        <p:spPr>
          <a:xfrm>
            <a:off x="4429125" y="6000750"/>
            <a:ext cx="4679950" cy="857250"/>
          </a:xfrm>
          <a:prstGeom prst="cloudCallout">
            <a:avLst>
              <a:gd name="adj1" fmla="val -78139"/>
              <a:gd name="adj2" fmla="val -38477"/>
            </a:avLst>
          </a:prstGeom>
          <a:solidFill>
            <a:srgbClr val="FFCC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90170" tIns="46990" rIns="90170" bIns="46990"/>
          <a:p>
            <a:pPr>
              <a:spcBef>
                <a:spcPct val="20000"/>
              </a:spcBef>
            </a:pPr>
            <a:r>
              <a:rPr lang="zh-CN" alt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又有谁知道波波夫？他为何被忘却？有国才有家！</a:t>
            </a:r>
            <a:endParaRPr lang="zh-CN" altLang="en-US" sz="2000" dirty="0">
              <a:solidFill>
                <a:srgbClr val="0000FF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19464" name="AutoShape 10"/>
          <p:cNvSpPr/>
          <p:nvPr/>
        </p:nvSpPr>
        <p:spPr>
          <a:xfrm>
            <a:off x="3286125" y="1214438"/>
            <a:ext cx="3536950" cy="928687"/>
          </a:xfrm>
          <a:prstGeom prst="cloudCallout">
            <a:avLst>
              <a:gd name="adj1" fmla="val 70690"/>
              <a:gd name="adj2" fmla="val 43574"/>
            </a:avLst>
          </a:prstGeom>
          <a:solidFill>
            <a:srgbClr val="CCFF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90170" tIns="46990" rIns="90170" bIns="46990"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同是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岁我们拿什么去创新创业？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9" descr="http://img0.imgtn.bdimg.com/it/u=4219728107,629823827&amp;fm=15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2500313"/>
            <a:ext cx="3429000" cy="435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3" name="Picture 9" descr="Claude Elwood Shannon (1916～ ) 香农,C.E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87675" cy="4532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Text Box 5"/>
          <p:cNvSpPr txBox="1"/>
          <p:nvPr/>
        </p:nvSpPr>
        <p:spPr>
          <a:xfrm>
            <a:off x="3071813" y="1428750"/>
            <a:ext cx="5643562" cy="769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fontAlgn="t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信息论的创始人，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1938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年发表论文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继电器和开关电路的符号分析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，建立了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开关电路理论</a:t>
            </a:r>
            <a:endParaRPr lang="zh-CN" altLang="en-US" sz="20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5" name="Text Box 6"/>
          <p:cNvSpPr txBox="1"/>
          <p:nvPr/>
        </p:nvSpPr>
        <p:spPr>
          <a:xfrm>
            <a:off x="3214688" y="2714625"/>
            <a:ext cx="2286000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dirty="0">
                <a:solidFill>
                  <a:srgbClr val="0000CC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香农在贝尔实验室进一步证明了可以采用开关器件来制造计算机，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为计算机具有逻辑功能奠定了基础</a:t>
            </a:r>
            <a:r>
              <a:rPr lang="zh-CN" altLang="en-US" sz="2000" dirty="0">
                <a:solidFill>
                  <a:srgbClr val="0000CC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，从而使电子计算机既能用于数值计算，又具有非数值应用功能</a:t>
            </a:r>
            <a:endParaRPr lang="zh-CN" altLang="en-US" sz="2000" dirty="0">
              <a:solidFill>
                <a:srgbClr val="0000CC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20486" name="Text Box 7"/>
          <p:cNvSpPr txBox="1"/>
          <p:nvPr/>
        </p:nvSpPr>
        <p:spPr>
          <a:xfrm>
            <a:off x="428625" y="4214813"/>
            <a:ext cx="2500313" cy="218757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无失真变长信源编码定理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香农第一定理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有噪信道编码定理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香农第二定理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保真准则下信源编码定理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香农第三定理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7" name="Rectangle 10"/>
          <p:cNvSpPr/>
          <p:nvPr/>
        </p:nvSpPr>
        <p:spPr>
          <a:xfrm>
            <a:off x="3419475" y="549275"/>
            <a:ext cx="1249363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  农</a:t>
            </a:r>
            <a:endParaRPr lang="en-US" altLang="x-none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Picture 9" descr="高锟 高锟 —— 维客(wiki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3060700" cy="4437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AutoShape 10"/>
          <p:cNvSpPr/>
          <p:nvPr/>
        </p:nvSpPr>
        <p:spPr>
          <a:xfrm>
            <a:off x="181610" y="5542280"/>
            <a:ext cx="2952750" cy="967740"/>
          </a:xfrm>
          <a:prstGeom prst="cloudCallout">
            <a:avLst>
              <a:gd name="adj1" fmla="val 38817"/>
              <a:gd name="adj2" fmla="val -158397"/>
            </a:avLst>
          </a:prstGeom>
          <a:solidFill>
            <a:srgbClr val="FFFF99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lIns="90170" tIns="46990" rIns="90170" bIns="46990"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武汉光谷成了最大的受益者！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pic>
        <p:nvPicPr>
          <p:cNvPr id="21509" name="Picture 9" descr="http://zqb.cyol.com/images/2009-12/12/xin_2412061202572032744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35" y="3388360"/>
            <a:ext cx="5777865" cy="34696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1510" name="Group 6"/>
          <p:cNvGrpSpPr/>
          <p:nvPr/>
        </p:nvGrpSpPr>
        <p:grpSpPr>
          <a:xfrm>
            <a:off x="3060700" y="692150"/>
            <a:ext cx="5686425" cy="2544763"/>
            <a:chOff x="0" y="0"/>
            <a:chExt cx="8793" cy="4009"/>
          </a:xfrm>
        </p:grpSpPr>
        <p:sp>
          <p:nvSpPr>
            <p:cNvPr id="21511" name="Rectangle 11"/>
            <p:cNvSpPr/>
            <p:nvPr/>
          </p:nvSpPr>
          <p:spPr>
            <a:xfrm>
              <a:off x="18" y="1252"/>
              <a:ext cx="8733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p>
              <a:pPr algn="l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年代在英国的中国教授发明了光纤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2" name="Rectangle 13"/>
            <p:cNvSpPr/>
            <p:nvPr/>
          </p:nvSpPr>
          <p:spPr>
            <a:xfrm>
              <a:off x="114" y="0"/>
              <a:ext cx="7825" cy="101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/>
              <a:r>
                <a:rPr lang="zh-CN" altLang="en-US" sz="3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高锟</a:t>
              </a:r>
              <a:r>
                <a:rPr lang="zh-CN" altLang="en-US" sz="3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2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中国人的骄傲</a:t>
              </a:r>
              <a:endPara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3" name="矩形 7"/>
            <p:cNvSpPr/>
            <p:nvPr/>
          </p:nvSpPr>
          <p:spPr>
            <a:xfrm>
              <a:off x="0" y="3289"/>
              <a:ext cx="483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2009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年获诺贝尔物理奖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4" name="矩形 8"/>
            <p:cNvSpPr/>
            <p:nvPr/>
          </p:nvSpPr>
          <p:spPr>
            <a:xfrm>
              <a:off x="18" y="1948"/>
              <a:ext cx="855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年代美国康宁公司将它商业化     </a:t>
              </a:r>
              <a:endPara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15" name="矩形 9"/>
            <p:cNvSpPr/>
            <p:nvPr/>
          </p:nvSpPr>
          <p:spPr>
            <a:xfrm>
              <a:off x="18" y="2623"/>
              <a:ext cx="877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l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1987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年光纤放大器的发明使光纤产业迅速发展</a:t>
              </a:r>
              <a:endParaRPr lang="en-US" altLang="x-none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4"/>
          <p:cNvSpPr/>
          <p:nvPr/>
        </p:nvSpPr>
        <p:spPr>
          <a:xfrm>
            <a:off x="1476375" y="404813"/>
            <a:ext cx="4032250" cy="8445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绪  论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9" name="Rectangle 5"/>
          <p:cNvSpPr/>
          <p:nvPr/>
        </p:nvSpPr>
        <p:spPr>
          <a:xfrm>
            <a:off x="1333500" y="1844675"/>
            <a:ext cx="6480175" cy="33845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通信的基本概念</a:t>
            </a:r>
            <a:endParaRPr lang="zh-CN" altLang="en-US" sz="28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通信系统模型</a:t>
            </a:r>
            <a:endParaRPr lang="zh-CN" altLang="en-US" sz="28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通信系统分类与通信方式</a:t>
            </a:r>
            <a:endParaRPr lang="zh-CN" altLang="en-US" sz="28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信息及其度量</a:t>
            </a:r>
            <a:endParaRPr lang="zh-CN" altLang="en-US" sz="2800" b="1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</a:pPr>
            <a:r>
              <a:rPr lang="en-US" altLang="zh-CN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 </a:t>
            </a:r>
            <a:r>
              <a:rPr lang="zh-CN" altLang="en-US" sz="2800" b="1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通信系统的主要性能指标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Picture 10" descr="第一台计算机的诞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4293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1044575" y="549275"/>
            <a:ext cx="2809875" cy="1365250"/>
          </a:xfrm>
        </p:spPr>
        <p:txBody>
          <a:bodyPr vert="horz" wrap="square" lIns="91440" tIns="45720" rIns="91440" bIns="45720" anchor="b"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</a:rPr>
              <a:t>第四阶段</a:t>
            </a:r>
            <a:br>
              <a:rPr lang="zh-CN" altLang="en-US" sz="2800" dirty="0">
                <a:latin typeface="微软雅黑" panose="020B0503020204020204" pitchFamily="34" charset="-122"/>
              </a:rPr>
            </a:b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     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</a:rPr>
              <a:t>多媒体通信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532" name="Rectangle 3"/>
          <p:cNvSpPr>
            <a:spLocks noGrp="1"/>
          </p:cNvSpPr>
          <p:nvPr>
            <p:ph type="body"/>
          </p:nvPr>
        </p:nvSpPr>
        <p:spPr>
          <a:xfrm>
            <a:off x="3429000" y="5697538"/>
            <a:ext cx="1500188" cy="1160462"/>
          </a:xfrm>
          <a:solidFill>
            <a:srgbClr val="CCFFFF">
              <a:alpha val="100000"/>
            </a:srgbClr>
          </a:solidFill>
        </p:spPr>
        <p:txBody>
          <a:bodyPr vert="horz" wrap="square" lIns="90170" tIns="46990" rIns="90170" bIns="46990" anchor="t"/>
          <a:p>
            <a:pPr marL="0" indent="0" algn="ctr" eaLnBrk="1" hangingPunct="1"/>
            <a:r>
              <a:rPr lang="zh-CN" altLang="en-US" b="1" dirty="0">
                <a:solidFill>
                  <a:schemeClr val="tx2"/>
                </a:solidFill>
              </a:rPr>
              <a:t>计算机</a:t>
            </a:r>
            <a:endParaRPr lang="zh-CN" altLang="en-US" b="1" dirty="0">
              <a:solidFill>
                <a:schemeClr val="tx2"/>
              </a:solidFill>
            </a:endParaRPr>
          </a:p>
          <a:p>
            <a:pPr marL="0" indent="0" algn="ctr" eaLnBrk="1" hangingPunct="1"/>
            <a:r>
              <a:rPr lang="zh-CN" altLang="en-US" b="1" dirty="0">
                <a:solidFill>
                  <a:schemeClr val="tx2"/>
                </a:solidFill>
              </a:rPr>
              <a:t>互联网</a:t>
            </a:r>
            <a:endParaRPr lang="zh-CN" altLang="en-US" b="1" dirty="0">
              <a:solidFill>
                <a:schemeClr val="tx2"/>
              </a:solidFill>
            </a:endParaRPr>
          </a:p>
          <a:p>
            <a:pPr marL="0" indent="0" algn="ctr" eaLnBrk="1" hangingPunct="1"/>
            <a:r>
              <a:rPr lang="zh-CN" altLang="en-US" b="1" dirty="0">
                <a:solidFill>
                  <a:schemeClr val="tx2"/>
                </a:solidFill>
              </a:rPr>
              <a:t>多媒体通信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2253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000125"/>
            <a:ext cx="2714625" cy="2809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Text Box 10"/>
          <p:cNvSpPr txBox="1"/>
          <p:nvPr/>
        </p:nvSpPr>
        <p:spPr>
          <a:xfrm>
            <a:off x="6429375" y="3684588"/>
            <a:ext cx="2714625" cy="3173412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pPr algn="l"/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阿塔纳索夫-贝瑞计算机(Atanasoff-Berry Computer，简称ABC)爱荷华州立大学的约翰·文森特·阿塔纳索夫(John Vincent Atanasoff)和他的学生克利福特·贝瑞(Clifford Berry)在1937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1941年间开发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5" name="AutoShape 10"/>
          <p:cNvSpPr/>
          <p:nvPr/>
        </p:nvSpPr>
        <p:spPr>
          <a:xfrm>
            <a:off x="5542280" y="0"/>
            <a:ext cx="3601720" cy="1000760"/>
          </a:xfrm>
          <a:prstGeom prst="cloudCallout">
            <a:avLst>
              <a:gd name="adj1" fmla="val -81745"/>
              <a:gd name="adj2" fmla="val 113880"/>
            </a:avLst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ENIAC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5" name="Picture 13" descr="神威太湖之光。来源：网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5360" y="1403985"/>
            <a:ext cx="4358640" cy="5454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Picture 12" descr="41438909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330" y="-3175"/>
            <a:ext cx="2196465" cy="3395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Text Box 7"/>
          <p:cNvSpPr txBox="1"/>
          <p:nvPr/>
        </p:nvSpPr>
        <p:spPr>
          <a:xfrm>
            <a:off x="2259330" y="3392488"/>
            <a:ext cx="2214563" cy="1325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pPr algn="l"/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日我国第一台数字电子管计算机"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103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机"诞生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每秒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28803" y="79693"/>
            <a:ext cx="2214563" cy="1323975"/>
          </a:xfrm>
          <a:prstGeom prst="rect">
            <a:avLst/>
          </a:prstGeom>
          <a:solidFill>
            <a:srgbClr val="CCFFFF"/>
          </a:solidFill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日“神威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太湖之光”以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12.5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亿亿次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每秒排名世界第一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560" name="Picture 3" descr="红旗5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2637790"/>
            <a:ext cx="2044700" cy="3583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1" name="Text Box 7"/>
          <p:cNvSpPr txBox="1">
            <a:spLocks noChangeArrowheads="1"/>
          </p:cNvSpPr>
          <p:nvPr/>
        </p:nvSpPr>
        <p:spPr bwMode="auto">
          <a:xfrm>
            <a:off x="0" y="5840095"/>
            <a:ext cx="2043430" cy="101727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</a:ln>
        </p:spPr>
        <p:txBody>
          <a:bodyPr wrap="square" lIns="90170" tIns="46990" rIns="90170" bIns="46990">
            <a:spAutoFit/>
          </a:bodyPr>
          <a:lstStyle/>
          <a:p>
            <a:pPr marR="0" algn="l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kern="120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1957</a:t>
            </a:r>
            <a:r>
              <a:rPr kumimoji="0" lang="zh-CN" altLang="en-US" sz="2000" kern="120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年我国第一台模拟电子计算机</a:t>
            </a:r>
            <a:endParaRPr kumimoji="0" lang="zh-CN" altLang="en-US" sz="2000" kern="1200" cap="none" spc="0" normalizeH="0" baseline="0" noProof="0" dirty="0"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80" name="Picture 4" descr="ge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7630"/>
            <a:ext cx="4465320" cy="550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2" descr="http://image95.360doc.com/DownloadImg/2016/03/0513/67165105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05" y="1357630"/>
            <a:ext cx="4531995" cy="550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Picture 6" descr="http://news.xinhuanet.com/2015-06/01/1115474780_14331552558071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-3810"/>
            <a:ext cx="1971675" cy="1361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357188"/>
            <a:ext cx="4786313" cy="78581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4.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第五阶段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 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--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量子通信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4582" name="Text Box 7"/>
          <p:cNvSpPr txBox="1"/>
          <p:nvPr/>
        </p:nvSpPr>
        <p:spPr>
          <a:xfrm>
            <a:off x="410845" y="6148705"/>
            <a:ext cx="3231515" cy="709295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 lIns="90170" tIns="46990" rIns="90170" bIns="46990">
            <a:spAutoFit/>
          </a:bodyPr>
          <a:p>
            <a:pPr algn="l"/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日第一颗量子实验卫星“墨子”上天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24583" name="Text Box 10"/>
          <p:cNvSpPr txBox="1"/>
          <p:nvPr/>
        </p:nvSpPr>
        <p:spPr>
          <a:xfrm>
            <a:off x="6215380" y="104775"/>
            <a:ext cx="993140" cy="401320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wrap="square" lIns="90170" tIns="46990" rIns="90170" bIns="46990">
            <a:spAutoFit/>
          </a:bodyPr>
          <a:p>
            <a:pPr algn="l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潘建伟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4" name="AutoShape 10"/>
          <p:cNvSpPr/>
          <p:nvPr/>
        </p:nvSpPr>
        <p:spPr>
          <a:xfrm>
            <a:off x="6215380" y="5818505"/>
            <a:ext cx="2928620" cy="1039495"/>
          </a:xfrm>
          <a:prstGeom prst="cloudCallout">
            <a:avLst>
              <a:gd name="adj1" fmla="val -59616"/>
              <a:gd name="adj2" fmla="val -125509"/>
            </a:avLst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道路是曲折的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前途是光明的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10" descr="http://www.yxdaily.com/epaper/yxrb/html/2016/08/17/A07/images/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7313"/>
            <a:ext cx="9144000" cy="5500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500063"/>
            <a:ext cx="4786313" cy="642938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4.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第五阶段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  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—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量子通信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5604" name="AutoShape 10"/>
          <p:cNvSpPr/>
          <p:nvPr/>
        </p:nvSpPr>
        <p:spPr>
          <a:xfrm>
            <a:off x="6000750" y="0"/>
            <a:ext cx="3143250" cy="1357630"/>
          </a:xfrm>
          <a:prstGeom prst="cloudCallout">
            <a:avLst>
              <a:gd name="adj1" fmla="val -92736"/>
              <a:gd name="adj2" fmla="val 45690"/>
            </a:avLst>
          </a:prstGeom>
          <a:solidFill>
            <a:srgbClr val="CCFFCC"/>
          </a:soli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我们参与并完成了量子通信同步系统的研制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70180" y="5874703"/>
            <a:ext cx="1500188" cy="78581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</a:ln>
        </p:spPr>
        <p:txBody>
          <a:bodyPr lIns="90170" tIns="46990" rIns="90170" bIns="46990"/>
          <a:lstStyle/>
          <a:p>
            <a:pPr marR="0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太赫通信</a:t>
            </a:r>
            <a:endParaRPr kumimoji="0" lang="en-US" alt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R="0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0" cap="none" spc="0" normalizeH="0" baseline="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蓝光通信</a:t>
            </a:r>
            <a:endParaRPr kumimoji="0" lang="zh-CN" sz="2000" b="1" kern="0" cap="none" spc="0" normalizeH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/>
          </p:nvPr>
        </p:nvSpPr>
        <p:spPr>
          <a:xfrm>
            <a:off x="1547813" y="476250"/>
            <a:ext cx="5111750" cy="655638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五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通信技术的发展趋势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627" name="Rectangle 3"/>
          <p:cNvSpPr>
            <a:spLocks noGrp="1"/>
          </p:cNvSpPr>
          <p:nvPr>
            <p:ph type="body"/>
          </p:nvPr>
        </p:nvSpPr>
        <p:spPr>
          <a:xfrm>
            <a:off x="1693863" y="1485900"/>
            <a:ext cx="2014537" cy="467995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数字化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微型化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标准化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智能化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全球化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6.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个人化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628" name="Rectangle 3"/>
          <p:cNvSpPr>
            <a:spLocks noGrp="1"/>
          </p:cNvSpPr>
          <p:nvPr/>
        </p:nvSpPr>
        <p:spPr>
          <a:xfrm>
            <a:off x="4284663" y="2924175"/>
            <a:ext cx="3959225" cy="8651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你觉得还有哪些趋势？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4"/>
          <p:cNvSpPr/>
          <p:nvPr/>
        </p:nvSpPr>
        <p:spPr>
          <a:xfrm>
            <a:off x="1547813" y="404813"/>
            <a:ext cx="3816350" cy="7921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 本课程的安排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1" name="Rectangle 5"/>
          <p:cNvSpPr/>
          <p:nvPr/>
        </p:nvSpPr>
        <p:spPr>
          <a:xfrm>
            <a:off x="1476375" y="1412875"/>
            <a:ext cx="5738813" cy="523081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通信基础知识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模拟通信原理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数字通信原理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通信原理实验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单独设课，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教材：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通信原理  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通信原理实验指导书（硬件实验、计算机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5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仿真）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电子版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4"/>
          <p:cNvSpPr/>
          <p:nvPr/>
        </p:nvSpPr>
        <p:spPr>
          <a:xfrm>
            <a:off x="1547813" y="404813"/>
            <a:ext cx="4752975" cy="7921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 本课程的学习要求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5" name="Rectangle 5"/>
          <p:cNvSpPr/>
          <p:nvPr/>
        </p:nvSpPr>
        <p:spPr>
          <a:xfrm>
            <a:off x="714375" y="1384300"/>
            <a:ext cx="7929880" cy="497395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>
              <a:lnSpc>
                <a:spcPts val="38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坚持基本要求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习题为巩固理论所用，必须独立完成，周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带到课堂交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建立系统概念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避免只见树木不见森林的现象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加强计算机辅助设计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Matlab或者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view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的应用，在课外完成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激发学习兴趣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通过实验、综合性设计、读书报告、科研小组，激发学习兴趣，培养相互协作的团队精神，欢迎同学们进入我的实验室参与科研工作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8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答疑地点：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电子信息学院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1-125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卫星通信实验室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476250"/>
            <a:ext cx="5046663" cy="682625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1.2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通信系统的组成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412875"/>
            <a:ext cx="8064500" cy="2449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 通信系统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传递信息所需的一切技术设备的总称</a:t>
            </a: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按照信道中传输的信号类型可分为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模拟通信系统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zh-CN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数字通信系统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二 通信系统的一般组成模型</a:t>
            </a:r>
            <a:endParaRPr kumimoji="0" lang="zh-CN" altLang="en-US" sz="28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9700" name="Group 66"/>
          <p:cNvGrpSpPr/>
          <p:nvPr/>
        </p:nvGrpSpPr>
        <p:grpSpPr>
          <a:xfrm>
            <a:off x="787083" y="4473258"/>
            <a:ext cx="7388225" cy="1803400"/>
            <a:chOff x="1" y="94"/>
            <a:chExt cx="4087" cy="1194"/>
          </a:xfrm>
        </p:grpSpPr>
        <p:grpSp>
          <p:nvGrpSpPr>
            <p:cNvPr id="29701" name="Group 39"/>
            <p:cNvGrpSpPr/>
            <p:nvPr/>
          </p:nvGrpSpPr>
          <p:grpSpPr>
            <a:xfrm>
              <a:off x="1" y="94"/>
              <a:ext cx="4087" cy="285"/>
              <a:chOff x="1" y="243"/>
              <a:chExt cx="2370" cy="746"/>
            </a:xfrm>
          </p:grpSpPr>
          <p:sp>
            <p:nvSpPr>
              <p:cNvPr id="25606" name="Text Box 40"/>
              <p:cNvSpPr txBox="1">
                <a:spLocks noChangeArrowheads="1"/>
              </p:cNvSpPr>
              <p:nvPr/>
            </p:nvSpPr>
            <p:spPr bwMode="auto">
              <a:xfrm>
                <a:off x="505" y="246"/>
                <a:ext cx="390" cy="740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hlink"/>
                </a:solidFill>
                <a:miter lim="800000"/>
              </a:ln>
            </p:spPr>
            <p:txBody>
              <a:bodyPr/>
              <a:lstStyle/>
              <a:p>
                <a:pPr marR="0" defTabSz="91440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发送设备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07" name="Text Box 41"/>
              <p:cNvSpPr txBox="1">
                <a:spLocks noChangeArrowheads="1"/>
              </p:cNvSpPr>
              <p:nvPr/>
            </p:nvSpPr>
            <p:spPr bwMode="auto">
              <a:xfrm>
                <a:off x="1055" y="246"/>
                <a:ext cx="367" cy="743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hlink"/>
                </a:solidFill>
                <a:miter lim="800000"/>
              </a:ln>
            </p:spPr>
            <p:txBody>
              <a:bodyPr/>
              <a:lstStyle/>
              <a:p>
                <a:pPr marR="0" defTabSz="91440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信  道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" name="Text Box 42"/>
              <p:cNvSpPr txBox="1">
                <a:spLocks noChangeArrowheads="1"/>
              </p:cNvSpPr>
              <p:nvPr/>
            </p:nvSpPr>
            <p:spPr bwMode="auto">
              <a:xfrm>
                <a:off x="1559" y="243"/>
                <a:ext cx="390" cy="743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hlink"/>
                </a:solidFill>
                <a:miter lim="800000"/>
              </a:ln>
            </p:spPr>
            <p:txBody>
              <a:bodyPr/>
              <a:lstStyle/>
              <a:p>
                <a:pPr marR="0" defTabSz="91440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设备接收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" name="Text Box 43"/>
              <p:cNvSpPr txBox="1">
                <a:spLocks noChangeArrowheads="1"/>
              </p:cNvSpPr>
              <p:nvPr/>
            </p:nvSpPr>
            <p:spPr bwMode="auto">
              <a:xfrm>
                <a:off x="2086" y="243"/>
                <a:ext cx="285" cy="743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hlink"/>
                </a:solidFill>
                <a:miter lim="800000"/>
              </a:ln>
            </p:spPr>
            <p:txBody>
              <a:bodyPr/>
              <a:lstStyle/>
              <a:p>
                <a:pPr marR="0" defTabSz="91440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信  宿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grpSp>
            <p:nvGrpSpPr>
              <p:cNvPr id="29720" name="Group 44"/>
              <p:cNvGrpSpPr/>
              <p:nvPr/>
            </p:nvGrpSpPr>
            <p:grpSpPr>
              <a:xfrm>
                <a:off x="1" y="244"/>
                <a:ext cx="496" cy="742"/>
                <a:chOff x="1" y="242"/>
                <a:chExt cx="496" cy="742"/>
              </a:xfrm>
            </p:grpSpPr>
            <p:sp>
              <p:nvSpPr>
                <p:cNvPr id="2561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1" y="241"/>
                  <a:ext cx="298" cy="743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solidFill>
                    <a:schemeClr val="hlink"/>
                  </a:solidFill>
                  <a:miter lim="800000"/>
                </a:ln>
              </p:spPr>
              <p:txBody>
                <a:bodyPr/>
                <a:lstStyle/>
                <a:p>
                  <a:pPr marR="0" algn="l" defTabSz="914400" fontAlgn="ctr"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zh-CN" altLang="en-US" sz="2000" b="1" kern="1200" cap="none" spc="0" normalizeH="0" baseline="0" noProof="0" dirty="0">
                      <a:solidFill>
                        <a:schemeClr val="hlink"/>
                      </a:solidFill>
                      <a:latin typeface="+mn-ea"/>
                      <a:ea typeface="+mn-ea"/>
                      <a:cs typeface="+mn-cs"/>
                    </a:rPr>
                    <a:t>信  源</a:t>
                  </a:r>
                  <a:endPara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25612" name="Line 46"/>
                <p:cNvSpPr>
                  <a:spLocks noChangeShapeType="1"/>
                </p:cNvSpPr>
                <p:nvPr/>
              </p:nvSpPr>
              <p:spPr bwMode="auto">
                <a:xfrm>
                  <a:off x="298" y="612"/>
                  <a:ext cx="199" cy="0"/>
                </a:xfrm>
                <a:prstGeom prst="line">
                  <a:avLst/>
                </a:prstGeom>
                <a:noFill/>
                <a:ln w="38100" cmpd="sng">
                  <a:solidFill>
                    <a:schemeClr val="hlink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613" name="Line 47"/>
              <p:cNvSpPr>
                <a:spLocks noChangeShapeType="1"/>
              </p:cNvSpPr>
              <p:nvPr/>
            </p:nvSpPr>
            <p:spPr bwMode="auto">
              <a:xfrm>
                <a:off x="894" y="614"/>
                <a:ext cx="159" cy="0"/>
              </a:xfrm>
              <a:prstGeom prst="line">
                <a:avLst/>
              </a:prstGeom>
              <a:noFill/>
              <a:ln w="38100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14" name="Line 48"/>
              <p:cNvSpPr>
                <a:spLocks noChangeShapeType="1"/>
              </p:cNvSpPr>
              <p:nvPr/>
            </p:nvSpPr>
            <p:spPr bwMode="auto">
              <a:xfrm>
                <a:off x="1421" y="617"/>
                <a:ext cx="132" cy="0"/>
              </a:xfrm>
              <a:prstGeom prst="line">
                <a:avLst/>
              </a:prstGeom>
              <a:noFill/>
              <a:ln w="38100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15" name="Line 49"/>
              <p:cNvSpPr>
                <a:spLocks noChangeShapeType="1"/>
              </p:cNvSpPr>
              <p:nvPr/>
            </p:nvSpPr>
            <p:spPr bwMode="auto">
              <a:xfrm>
                <a:off x="1949" y="614"/>
                <a:ext cx="132" cy="0"/>
              </a:xfrm>
              <a:prstGeom prst="line">
                <a:avLst/>
              </a:prstGeom>
              <a:noFill/>
              <a:ln w="38100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5616" name="Text Box 52"/>
            <p:cNvSpPr txBox="1">
              <a:spLocks noChangeArrowheads="1"/>
            </p:cNvSpPr>
            <p:nvPr/>
          </p:nvSpPr>
          <p:spPr bwMode="auto">
            <a:xfrm>
              <a:off x="635" y="998"/>
              <a:ext cx="641" cy="2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/>
            <a:lstStyle/>
            <a:p>
              <a:pPr marR="0" algn="just" defTabSz="91440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kern="1200" cap="none" spc="0" normalizeH="0" baseline="0" noProof="0" dirty="0">
                  <a:solidFill>
                    <a:schemeClr val="tx2"/>
                  </a:solidFill>
                  <a:latin typeface="+mn-ea"/>
                  <a:ea typeface="+mn-ea"/>
                  <a:cs typeface="+mn-cs"/>
                </a:rPr>
                <a:t>发送端</a:t>
              </a:r>
              <a:endParaRPr kumimoji="0" lang="zh-CN" altLang="en-US" sz="2000" kern="1200" cap="none" spc="0" normalizeH="0" baseline="0" noProof="0" dirty="0">
                <a:solidFill>
                  <a:schemeClr val="tx2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617" name="Text Box 53"/>
            <p:cNvSpPr txBox="1">
              <a:spLocks noChangeArrowheads="1"/>
            </p:cNvSpPr>
            <p:nvPr/>
          </p:nvSpPr>
          <p:spPr bwMode="auto">
            <a:xfrm>
              <a:off x="2925" y="1040"/>
              <a:ext cx="559" cy="2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/>
            <a:lstStyle/>
            <a:p>
              <a:pPr marR="0" algn="just" defTabSz="91440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kern="1200" cap="none" spc="0" normalizeH="0" baseline="0" noProof="0" dirty="0">
                  <a:solidFill>
                    <a:schemeClr val="tx2"/>
                  </a:solidFill>
                  <a:latin typeface="+mn-ea"/>
                  <a:ea typeface="+mn-ea"/>
                  <a:cs typeface="+mn-cs"/>
                </a:rPr>
                <a:t>接收端</a:t>
              </a:r>
              <a:endParaRPr kumimoji="0" lang="zh-CN" altLang="en-US" sz="2000" kern="1200" cap="none" spc="0" normalizeH="0" baseline="0" noProof="0" dirty="0">
                <a:solidFill>
                  <a:schemeClr val="tx2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29704" name="Group 54"/>
            <p:cNvGrpSpPr/>
            <p:nvPr/>
          </p:nvGrpSpPr>
          <p:grpSpPr>
            <a:xfrm>
              <a:off x="119" y="993"/>
              <a:ext cx="1629" cy="295"/>
              <a:chOff x="-314" y="-5"/>
              <a:chExt cx="2592" cy="295"/>
            </a:xfrm>
          </p:grpSpPr>
          <p:sp>
            <p:nvSpPr>
              <p:cNvPr id="25619" name="Line 55"/>
              <p:cNvSpPr>
                <a:spLocks noChangeShapeType="1"/>
              </p:cNvSpPr>
              <p:nvPr/>
            </p:nvSpPr>
            <p:spPr bwMode="auto">
              <a:xfrm>
                <a:off x="-316" y="-5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0" name="Line 56"/>
              <p:cNvSpPr>
                <a:spLocks noChangeShapeType="1"/>
              </p:cNvSpPr>
              <p:nvPr/>
            </p:nvSpPr>
            <p:spPr bwMode="auto">
              <a:xfrm>
                <a:off x="2276" y="0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1" name="Line 57"/>
              <p:cNvSpPr>
                <a:spLocks noChangeShapeType="1"/>
              </p:cNvSpPr>
              <p:nvPr/>
            </p:nvSpPr>
            <p:spPr bwMode="auto">
              <a:xfrm>
                <a:off x="-253" y="137"/>
                <a:ext cx="770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head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2" name="Line 58"/>
              <p:cNvSpPr>
                <a:spLocks noChangeShapeType="1"/>
              </p:cNvSpPr>
              <p:nvPr/>
            </p:nvSpPr>
            <p:spPr bwMode="auto">
              <a:xfrm>
                <a:off x="1428" y="124"/>
                <a:ext cx="848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29705" name="Group 59"/>
            <p:cNvGrpSpPr/>
            <p:nvPr/>
          </p:nvGrpSpPr>
          <p:grpSpPr>
            <a:xfrm>
              <a:off x="2490" y="993"/>
              <a:ext cx="1502" cy="290"/>
              <a:chOff x="164" y="-9"/>
              <a:chExt cx="2631" cy="290"/>
            </a:xfrm>
          </p:grpSpPr>
          <p:sp>
            <p:nvSpPr>
              <p:cNvPr id="25624" name="Line 60"/>
              <p:cNvSpPr>
                <a:spLocks noChangeShapeType="1"/>
              </p:cNvSpPr>
              <p:nvPr/>
            </p:nvSpPr>
            <p:spPr bwMode="auto">
              <a:xfrm>
                <a:off x="164" y="-9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5" name="Line 61"/>
              <p:cNvSpPr>
                <a:spLocks noChangeShapeType="1"/>
              </p:cNvSpPr>
              <p:nvPr/>
            </p:nvSpPr>
            <p:spPr bwMode="auto">
              <a:xfrm>
                <a:off x="2795" y="-9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6" name="Line 62"/>
              <p:cNvSpPr>
                <a:spLocks noChangeShapeType="1"/>
              </p:cNvSpPr>
              <p:nvPr/>
            </p:nvSpPr>
            <p:spPr bwMode="auto">
              <a:xfrm>
                <a:off x="164" y="133"/>
                <a:ext cx="768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head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627" name="Line 63"/>
              <p:cNvSpPr>
                <a:spLocks noChangeShapeType="1"/>
              </p:cNvSpPr>
              <p:nvPr/>
            </p:nvSpPr>
            <p:spPr bwMode="auto">
              <a:xfrm>
                <a:off x="1896" y="133"/>
                <a:ext cx="849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5628" name="Text Box 64"/>
            <p:cNvSpPr txBox="1">
              <a:spLocks noChangeArrowheads="1"/>
            </p:cNvSpPr>
            <p:nvPr/>
          </p:nvSpPr>
          <p:spPr bwMode="auto">
            <a:xfrm>
              <a:off x="1779" y="567"/>
              <a:ext cx="732" cy="273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噪声源</a:t>
              </a:r>
              <a:endParaRPr kumimoji="0" lang="zh-CN" altLang="en-US" sz="2000" b="1" kern="1200" cap="none" spc="0" normalizeH="0" baseline="0" noProof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629" name="Line 65"/>
            <p:cNvSpPr>
              <a:spLocks noChangeShapeType="1"/>
            </p:cNvSpPr>
            <p:nvPr/>
          </p:nvSpPr>
          <p:spPr bwMode="auto">
            <a:xfrm flipV="1">
              <a:off x="2135" y="378"/>
              <a:ext cx="0" cy="181"/>
            </a:xfrm>
            <a:prstGeom prst="line">
              <a:avLst/>
            </a:prstGeom>
            <a:noFill/>
            <a:ln w="38100" cmpd="sng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653" name="AutoShape 42"/>
          <p:cNvSpPr>
            <a:spLocks noChangeArrowheads="1"/>
          </p:cNvSpPr>
          <p:nvPr/>
        </p:nvSpPr>
        <p:spPr bwMode="auto">
          <a:xfrm>
            <a:off x="6800850" y="3037840"/>
            <a:ext cx="1857375" cy="824865"/>
          </a:xfrm>
          <a:prstGeom prst="wedgeRoundRectCallout">
            <a:avLst>
              <a:gd name="adj1" fmla="val -135094"/>
              <a:gd name="adj2" fmla="val 97959"/>
              <a:gd name="adj3" fmla="val 1666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</a:ln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你所了解的通信系统组成？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1500188" y="642938"/>
            <a:ext cx="3659187" cy="53975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三 模拟通信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type="body"/>
          </p:nvPr>
        </p:nvSpPr>
        <p:spPr>
          <a:xfrm>
            <a:off x="579120" y="1467485"/>
            <a:ext cx="7738110" cy="2736215"/>
          </a:xfrm>
        </p:spPr>
        <p:txBody>
          <a:bodyPr vert="horz" wrap="square" lIns="91440" tIns="45720" rIns="91440" bIns="45720" anchor="t"/>
          <a:p>
            <a:pPr marL="0" indent="0" defTabSz="0" eaLnBrk="1" hangingPunct="1">
              <a:lnSpc>
                <a:spcPct val="110000"/>
              </a:lnSpc>
              <a:tabLst>
                <a:tab pos="84455" algn="l"/>
              </a:tabLst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模拟通信与模拟通信系统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indent="0" defTabSz="0" eaLnBrk="1" hangingPunct="1">
              <a:lnSpc>
                <a:spcPct val="110000"/>
              </a:lnSpc>
              <a:tabLst>
                <a:tab pos="84455" algn="l"/>
              </a:tabLst>
            </a:pPr>
            <a:r>
              <a:rPr lang="zh-CN" altLang="en-US" dirty="0">
                <a:latin typeface="微软雅黑" panose="020B0503020204020204" pitchFamily="34" charset="-122"/>
              </a:rPr>
              <a:t>信道中传输的是模拟信号的通信方式称为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模拟通信</a:t>
            </a:r>
            <a:r>
              <a:rPr lang="zh-CN" altLang="en-US" dirty="0">
                <a:latin typeface="微软雅黑" panose="020B0503020204020204" pitchFamily="34" charset="-122"/>
              </a:rPr>
              <a:t>，对应的通信系统称为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模拟通信系统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defTabSz="0" eaLnBrk="1" hangingPunct="1">
              <a:lnSpc>
                <a:spcPct val="110000"/>
              </a:lnSpc>
              <a:tabLst>
                <a:tab pos="84455" algn="l"/>
              </a:tabLst>
            </a:pPr>
            <a:r>
              <a:rPr lang="zh-CN" altLang="en-US" dirty="0">
                <a:latin typeface="微软雅黑" panose="020B0503020204020204" pitchFamily="34" charset="-122"/>
              </a:rPr>
              <a:t>模拟通信包括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模拟基带传输</a:t>
            </a:r>
            <a:r>
              <a:rPr lang="zh-CN" altLang="en-US" dirty="0">
                <a:latin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模拟调制传输</a:t>
            </a:r>
            <a:r>
              <a:rPr lang="zh-CN" altLang="en-US" dirty="0">
                <a:latin typeface="微软雅黑" panose="020B0503020204020204" pitchFamily="34" charset="-122"/>
              </a:rPr>
              <a:t>两种方式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defTabSz="0" eaLnBrk="1" hangingPunct="1">
              <a:lnSpc>
                <a:spcPct val="110000"/>
              </a:lnSpc>
              <a:tabLst>
                <a:tab pos="84455" algn="l"/>
              </a:tabLst>
            </a:pP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defTabSz="0" eaLnBrk="1" hangingPunct="1">
              <a:lnSpc>
                <a:spcPct val="110000"/>
              </a:lnSpc>
              <a:tabLst>
                <a:tab pos="84455" algn="l"/>
              </a:tabLst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模拟通信系统模型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0724" name="组合 49"/>
          <p:cNvGrpSpPr/>
          <p:nvPr/>
        </p:nvGrpSpPr>
        <p:grpSpPr>
          <a:xfrm>
            <a:off x="0" y="3348990"/>
            <a:ext cx="9144000" cy="3509010"/>
            <a:chOff x="1" y="-58751"/>
            <a:chExt cx="8604249" cy="3775088"/>
          </a:xfrm>
        </p:grpSpPr>
        <p:sp>
          <p:nvSpPr>
            <p:cNvPr id="26629" name="Line 33"/>
            <p:cNvSpPr>
              <a:spLocks noChangeShapeType="1"/>
            </p:cNvSpPr>
            <p:nvPr/>
          </p:nvSpPr>
          <p:spPr bwMode="auto">
            <a:xfrm flipH="1">
              <a:off x="3851000" y="70364"/>
              <a:ext cx="1615089" cy="1224888"/>
            </a:xfrm>
            <a:prstGeom prst="line">
              <a:avLst/>
            </a:prstGeom>
            <a:noFill/>
            <a:ln w="57150" cmpd="sng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30" name="AutoShape 45"/>
            <p:cNvSpPr/>
            <p:nvPr/>
          </p:nvSpPr>
          <p:spPr bwMode="auto">
            <a:xfrm>
              <a:off x="5466089" y="-58751"/>
              <a:ext cx="3138161" cy="1078694"/>
            </a:xfrm>
            <a:prstGeom prst="borderCallout1">
              <a:avLst>
                <a:gd name="adj1" fmla="val 11690"/>
                <a:gd name="adj2" fmla="val -2352"/>
                <a:gd name="adj3" fmla="val 124838"/>
                <a:gd name="adj4" fmla="val -9699"/>
              </a:avLst>
            </a:prstGeom>
            <a:solidFill>
              <a:schemeClr val="accent1"/>
            </a:solidFill>
            <a:ln w="57150" cmpd="sng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频带信号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(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带通信号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)--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经过调制以后的信号称为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已调信号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，其频谱具有带通形式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31" name="Text Box 5"/>
            <p:cNvSpPr txBox="1">
              <a:spLocks noChangeArrowheads="1"/>
            </p:cNvSpPr>
            <p:nvPr/>
          </p:nvSpPr>
          <p:spPr bwMode="auto">
            <a:xfrm>
              <a:off x="2484180" y="2735457"/>
              <a:ext cx="926152" cy="4046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/>
            <a:lstStyle/>
            <a:p>
              <a:pPr marR="0" algn="just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kern="1200" cap="none" spc="0" normalizeH="0" baseline="0" noProof="0" dirty="0">
                  <a:solidFill>
                    <a:schemeClr val="tx2"/>
                  </a:solidFill>
                  <a:latin typeface="+mn-ea"/>
                  <a:ea typeface="+mn-ea"/>
                  <a:cs typeface="+mn-cs"/>
                </a:rPr>
                <a:t>发送端</a:t>
              </a:r>
              <a:endParaRPr kumimoji="0" lang="zh-CN" altLang="en-US" sz="2000" kern="1200" cap="none" spc="0" normalizeH="0" baseline="0" noProof="0" dirty="0">
                <a:solidFill>
                  <a:schemeClr val="tx2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32" name="Text Box 6"/>
            <p:cNvSpPr txBox="1">
              <a:spLocks noChangeArrowheads="1"/>
            </p:cNvSpPr>
            <p:nvPr/>
          </p:nvSpPr>
          <p:spPr bwMode="auto">
            <a:xfrm>
              <a:off x="6084221" y="2688518"/>
              <a:ext cx="926152" cy="3787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/>
            <a:lstStyle/>
            <a:p>
              <a:pPr marR="0" algn="just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kern="1200" cap="none" spc="0" normalizeH="0" baseline="0" noProof="0" dirty="0">
                  <a:solidFill>
                    <a:schemeClr val="tx2"/>
                  </a:solidFill>
                  <a:latin typeface="+mn-ea"/>
                  <a:ea typeface="+mn-ea"/>
                  <a:cs typeface="+mn-cs"/>
                </a:rPr>
                <a:t>接收端</a:t>
              </a:r>
              <a:endParaRPr kumimoji="0" lang="zh-CN" altLang="en-US" sz="2000" kern="1200" cap="none" spc="0" normalizeH="0" baseline="0" noProof="0" dirty="0">
                <a:solidFill>
                  <a:schemeClr val="tx2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0729" name="Group 7"/>
            <p:cNvGrpSpPr/>
            <p:nvPr/>
          </p:nvGrpSpPr>
          <p:grpSpPr>
            <a:xfrm>
              <a:off x="1881884" y="2735262"/>
              <a:ext cx="2369441" cy="493713"/>
              <a:chOff x="-98" y="0"/>
              <a:chExt cx="2376" cy="311"/>
            </a:xfrm>
          </p:grpSpPr>
          <p:sp>
            <p:nvSpPr>
              <p:cNvPr id="2" name="Line 8"/>
              <p:cNvSpPr>
                <a:spLocks noChangeShapeType="1"/>
              </p:cNvSpPr>
              <p:nvPr/>
            </p:nvSpPr>
            <p:spPr bwMode="auto">
              <a:xfrm>
                <a:off x="-98" y="26"/>
                <a:ext cx="0" cy="294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35" name="Line 9"/>
              <p:cNvSpPr>
                <a:spLocks noChangeShapeType="1"/>
              </p:cNvSpPr>
              <p:nvPr/>
            </p:nvSpPr>
            <p:spPr bwMode="auto">
              <a:xfrm>
                <a:off x="2278" y="0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36" name="Line 10"/>
              <p:cNvSpPr>
                <a:spLocks noChangeShapeType="1"/>
              </p:cNvSpPr>
              <p:nvPr/>
            </p:nvSpPr>
            <p:spPr bwMode="auto">
              <a:xfrm>
                <a:off x="-98" y="112"/>
                <a:ext cx="768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head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37" name="Line 11"/>
              <p:cNvSpPr>
                <a:spLocks noChangeShapeType="1"/>
              </p:cNvSpPr>
              <p:nvPr/>
            </p:nvSpPr>
            <p:spPr bwMode="auto">
              <a:xfrm>
                <a:off x="1430" y="130"/>
                <a:ext cx="848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30730" name="Group 12"/>
            <p:cNvGrpSpPr/>
            <p:nvPr/>
          </p:nvGrpSpPr>
          <p:grpSpPr>
            <a:xfrm>
              <a:off x="5281613" y="2741612"/>
              <a:ext cx="2449209" cy="487363"/>
              <a:chOff x="0" y="0"/>
              <a:chExt cx="2704" cy="307"/>
            </a:xfrm>
          </p:grpSpPr>
          <p:sp>
            <p:nvSpPr>
              <p:cNvPr id="26639" name="Line 13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40" name="Line 14"/>
              <p:cNvSpPr>
                <a:spLocks noChangeShapeType="1"/>
              </p:cNvSpPr>
              <p:nvPr/>
            </p:nvSpPr>
            <p:spPr bwMode="auto">
              <a:xfrm>
                <a:off x="2704" y="26"/>
                <a:ext cx="0" cy="29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41" name="Line 15"/>
              <p:cNvSpPr>
                <a:spLocks noChangeShapeType="1"/>
              </p:cNvSpPr>
              <p:nvPr/>
            </p:nvSpPr>
            <p:spPr bwMode="auto">
              <a:xfrm>
                <a:off x="40" y="128"/>
                <a:ext cx="767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head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6642" name="Line 16"/>
              <p:cNvSpPr>
                <a:spLocks noChangeShapeType="1"/>
              </p:cNvSpPr>
              <p:nvPr/>
            </p:nvSpPr>
            <p:spPr bwMode="auto">
              <a:xfrm>
                <a:off x="1813" y="108"/>
                <a:ext cx="848" cy="0"/>
              </a:xfrm>
              <a:prstGeom prst="line">
                <a:avLst/>
              </a:prstGeom>
              <a:noFill/>
              <a:ln w="9525" cmpd="sng">
                <a:solidFill>
                  <a:schemeClr val="hlink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6643" name="Text Box 17"/>
            <p:cNvSpPr txBox="1">
              <a:spLocks noChangeArrowheads="1"/>
            </p:cNvSpPr>
            <p:nvPr/>
          </p:nvSpPr>
          <p:spPr bwMode="auto">
            <a:xfrm>
              <a:off x="4061625" y="2187431"/>
              <a:ext cx="1153208" cy="433788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噪声源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4" name="Line 18"/>
            <p:cNvSpPr>
              <a:spLocks noChangeShapeType="1"/>
            </p:cNvSpPr>
            <p:nvPr/>
          </p:nvSpPr>
          <p:spPr bwMode="auto">
            <a:xfrm flipV="1">
              <a:off x="4638229" y="1705740"/>
              <a:ext cx="0" cy="294588"/>
            </a:xfrm>
            <a:prstGeom prst="line">
              <a:avLst/>
            </a:prstGeom>
            <a:noFill/>
            <a:ln w="38100" cmpd="sng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5" name="Text Box 20"/>
            <p:cNvSpPr txBox="1">
              <a:spLocks noChangeArrowheads="1"/>
            </p:cNvSpPr>
            <p:nvPr/>
          </p:nvSpPr>
          <p:spPr bwMode="auto">
            <a:xfrm>
              <a:off x="2823270" y="1239918"/>
              <a:ext cx="755859" cy="466592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调制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6" name="Text Box 21"/>
            <p:cNvSpPr txBox="1">
              <a:spLocks noChangeArrowheads="1"/>
            </p:cNvSpPr>
            <p:nvPr/>
          </p:nvSpPr>
          <p:spPr bwMode="auto">
            <a:xfrm>
              <a:off x="4235204" y="1239918"/>
              <a:ext cx="764822" cy="465908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信道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7" name="Text Box 22"/>
            <p:cNvSpPr txBox="1">
              <a:spLocks noChangeArrowheads="1"/>
            </p:cNvSpPr>
            <p:nvPr/>
          </p:nvSpPr>
          <p:spPr bwMode="auto">
            <a:xfrm>
              <a:off x="5705694" y="1180484"/>
              <a:ext cx="672207" cy="495967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解调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8" name="Text Box 23"/>
            <p:cNvSpPr txBox="1">
              <a:spLocks noChangeArrowheads="1"/>
            </p:cNvSpPr>
            <p:nvPr/>
          </p:nvSpPr>
          <p:spPr bwMode="auto">
            <a:xfrm>
              <a:off x="7071618" y="1166821"/>
              <a:ext cx="657269" cy="509630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信宿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49" name="Text Box 25"/>
            <p:cNvSpPr txBox="1">
              <a:spLocks noChangeArrowheads="1"/>
            </p:cNvSpPr>
            <p:nvPr/>
          </p:nvSpPr>
          <p:spPr bwMode="auto">
            <a:xfrm>
              <a:off x="1478856" y="1239918"/>
              <a:ext cx="800673" cy="450879"/>
            </a:xfrm>
            <a:prstGeom prst="rect">
              <a:avLst/>
            </a:prstGeom>
            <a:solidFill>
              <a:schemeClr val="bg1"/>
            </a:solidFill>
            <a:ln w="9525" cmpd="sng">
              <a:solidFill>
                <a:schemeClr val="hlink"/>
              </a:solidFill>
              <a:miter lim="800000"/>
            </a:ln>
          </p:spPr>
          <p:txBody>
            <a:bodyPr/>
            <a:lstStyle/>
            <a:p>
              <a:pPr marR="0" defTabSz="914400" fontAlgn="ctr">
                <a:lnSpc>
                  <a:spcPct val="100000"/>
                </a:lnSpc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信  源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50" name="AutoShape 43"/>
            <p:cNvSpPr>
              <a:spLocks noChangeArrowheads="1"/>
            </p:cNvSpPr>
            <p:nvPr/>
          </p:nvSpPr>
          <p:spPr bwMode="auto">
            <a:xfrm>
              <a:off x="7082373" y="2187447"/>
              <a:ext cx="1296613" cy="500749"/>
            </a:xfrm>
            <a:prstGeom prst="wedgeRoundRectCallout">
              <a:avLst>
                <a:gd name="adj1" fmla="val -110222"/>
                <a:gd name="adj2" fmla="val -144852"/>
                <a:gd name="adj3" fmla="val 16667"/>
              </a:avLst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基带信号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51" name="AutoShape 49"/>
            <p:cNvSpPr/>
            <p:nvPr/>
          </p:nvSpPr>
          <p:spPr bwMode="auto">
            <a:xfrm>
              <a:off x="3419294" y="3059180"/>
              <a:ext cx="1218935" cy="657157"/>
            </a:xfrm>
            <a:prstGeom prst="borderCallout1">
              <a:avLst>
                <a:gd name="adj1" fmla="val 18750"/>
                <a:gd name="adj2" fmla="val 106250"/>
                <a:gd name="adj3" fmla="val -68491"/>
                <a:gd name="adj4" fmla="val 119662"/>
              </a:avLst>
            </a:prstGeom>
            <a:solidFill>
              <a:schemeClr val="accent1"/>
            </a:solidFill>
            <a:ln w="38100" cmpd="sng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所有噪声的总和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52" name="AutoShape 51"/>
            <p:cNvSpPr/>
            <p:nvPr/>
          </p:nvSpPr>
          <p:spPr bwMode="auto">
            <a:xfrm>
              <a:off x="5579319" y="3167627"/>
              <a:ext cx="1220429" cy="404653"/>
            </a:xfrm>
            <a:prstGeom prst="borderCallout1">
              <a:avLst>
                <a:gd name="adj1" fmla="val 28236"/>
                <a:gd name="adj2" fmla="val -6250"/>
                <a:gd name="adj3" fmla="val -393611"/>
                <a:gd name="adj4" fmla="val -18537"/>
              </a:avLst>
            </a:prstGeom>
            <a:solidFill>
              <a:schemeClr val="accent1"/>
            </a:solidFill>
            <a:ln w="38100" cmpd="sng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同步系统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653" name="AutoShape 42"/>
            <p:cNvSpPr>
              <a:spLocks noChangeArrowheads="1"/>
            </p:cNvSpPr>
            <p:nvPr/>
          </p:nvSpPr>
          <p:spPr bwMode="auto">
            <a:xfrm>
              <a:off x="1" y="2447044"/>
              <a:ext cx="1747738" cy="1125148"/>
            </a:xfrm>
            <a:prstGeom prst="wedgeRoundRectCallout">
              <a:avLst>
                <a:gd name="adj1" fmla="val 87602"/>
                <a:gd name="adj2" fmla="val -93560"/>
                <a:gd name="adj3" fmla="val 16667"/>
              </a:avLst>
            </a:prstGeom>
            <a:solidFill>
              <a:schemeClr val="accent1"/>
            </a:solidFill>
            <a:ln w="9525" cmpd="sng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基带信号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--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信号的频谱从零频附近开始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0742" name="直接箭头连接符 36"/>
            <p:cNvCxnSpPr/>
            <p:nvPr/>
          </p:nvCxnSpPr>
          <p:spPr>
            <a:xfrm>
              <a:off x="2279721" y="1530551"/>
              <a:ext cx="543538" cy="1"/>
            </a:xfrm>
            <a:prstGeom prst="straightConnector1">
              <a:avLst/>
            </a:prstGeom>
            <a:ln w="9525" cap="flat" cmpd="sng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0743" name="直接箭头连接符 37"/>
            <p:cNvCxnSpPr/>
            <p:nvPr/>
          </p:nvCxnSpPr>
          <p:spPr>
            <a:xfrm flipV="1">
              <a:off x="3571868" y="1494148"/>
              <a:ext cx="663036" cy="7636"/>
            </a:xfrm>
            <a:prstGeom prst="straightConnector1">
              <a:avLst/>
            </a:prstGeom>
            <a:ln w="9525" cap="flat" cmpd="sng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0744" name="直接箭头连接符 38"/>
            <p:cNvCxnSpPr/>
            <p:nvPr/>
          </p:nvCxnSpPr>
          <p:spPr>
            <a:xfrm flipV="1">
              <a:off x="6357950" y="1430345"/>
              <a:ext cx="705225" cy="8064"/>
            </a:xfrm>
            <a:prstGeom prst="straightConnector1">
              <a:avLst/>
            </a:prstGeom>
            <a:ln w="9525" cap="flat" cmpd="sng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30745" name="直接箭头连接符 39"/>
            <p:cNvCxnSpPr/>
            <p:nvPr/>
          </p:nvCxnSpPr>
          <p:spPr>
            <a:xfrm flipV="1">
              <a:off x="5000628" y="1501783"/>
              <a:ext cx="705225" cy="8064"/>
            </a:xfrm>
            <a:prstGeom prst="straightConnector1">
              <a:avLst/>
            </a:prstGeom>
            <a:ln w="9525" cap="flat" cmpd="sng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</p:spPr>
        </p:cxnSp>
      </p:grpSp>
      <p:sp>
        <p:nvSpPr>
          <p:cNvPr id="3" name="AutoShape 42"/>
          <p:cNvSpPr>
            <a:spLocks noChangeArrowheads="1"/>
          </p:cNvSpPr>
          <p:nvPr/>
        </p:nvSpPr>
        <p:spPr bwMode="auto">
          <a:xfrm>
            <a:off x="6390005" y="229235"/>
            <a:ext cx="2753995" cy="822325"/>
          </a:xfrm>
          <a:prstGeom prst="wedgeRoundRectCallout">
            <a:avLst>
              <a:gd name="adj1" fmla="val -70439"/>
              <a:gd name="adj2" fmla="val 67837"/>
              <a:gd name="adj3" fmla="val 1666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什么是调制、同步？为什么要调制、同步？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1547813" y="404813"/>
            <a:ext cx="3816350" cy="792162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四  数字通信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6745" y="1357630"/>
            <a:ext cx="7763510" cy="264350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数字通信与数字通信系统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信道中传输的是数字信号的通信方式称为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，对应的通信系统称为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数字通信系统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数字通信包括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数字基带传输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数字载波传输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两种方式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数字通信系统模型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1748" name="组合 42"/>
          <p:cNvGrpSpPr/>
          <p:nvPr/>
        </p:nvGrpSpPr>
        <p:grpSpPr>
          <a:xfrm>
            <a:off x="142875" y="3929063"/>
            <a:ext cx="8842375" cy="2786062"/>
            <a:chOff x="133350" y="0"/>
            <a:chExt cx="8358188" cy="2547952"/>
          </a:xfrm>
        </p:grpSpPr>
        <p:grpSp>
          <p:nvGrpSpPr>
            <p:cNvPr id="31749" name="Group 5"/>
            <p:cNvGrpSpPr/>
            <p:nvPr/>
          </p:nvGrpSpPr>
          <p:grpSpPr>
            <a:xfrm>
              <a:off x="133350" y="0"/>
              <a:ext cx="8358188" cy="2197100"/>
              <a:chOff x="84" y="0"/>
              <a:chExt cx="5265" cy="1248"/>
            </a:xfrm>
          </p:grpSpPr>
          <p:sp>
            <p:nvSpPr>
              <p:cNvPr id="27654" name="Rectangle 6"/>
              <p:cNvSpPr>
                <a:spLocks noChangeArrowheads="1"/>
              </p:cNvSpPr>
              <p:nvPr/>
            </p:nvSpPr>
            <p:spPr bwMode="auto">
              <a:xfrm>
                <a:off x="3024" y="0"/>
                <a:ext cx="1968" cy="1248"/>
              </a:xfrm>
              <a:prstGeom prst="rect">
                <a:avLst/>
              </a:prstGeom>
              <a:noFill/>
              <a:ln w="28575" cmpd="sng">
                <a:solidFill>
                  <a:schemeClr val="bg1"/>
                </a:solidFill>
                <a:prstDash val="dash"/>
                <a:miter lim="800000"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1772" name="WordArt 7"/>
              <p:cNvSpPr>
                <a:spLocks noTextEdit="1"/>
              </p:cNvSpPr>
              <p:nvPr/>
            </p:nvSpPr>
            <p:spPr>
              <a:xfrm>
                <a:off x="3888" y="1056"/>
                <a:ext cx="486" cy="15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2000" b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accent1"/>
                    </a:solidFill>
                    <a:latin typeface="+mn-ea"/>
                    <a:ea typeface="+mn-ea"/>
                  </a:rPr>
                  <a:t>接收端</a:t>
                </a:r>
                <a:endParaRPr lang="zh-CN" altLang="en-US" sz="2000" b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" name="Line 8"/>
              <p:cNvSpPr>
                <a:spLocks noChangeShapeType="1"/>
              </p:cNvSpPr>
              <p:nvPr/>
            </p:nvSpPr>
            <p:spPr bwMode="auto">
              <a:xfrm>
                <a:off x="4891" y="515"/>
                <a:ext cx="199" cy="2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" name="Line 9"/>
              <p:cNvSpPr>
                <a:spLocks noChangeShapeType="1"/>
              </p:cNvSpPr>
              <p:nvPr/>
            </p:nvSpPr>
            <p:spPr bwMode="auto">
              <a:xfrm>
                <a:off x="2934" y="515"/>
                <a:ext cx="240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1775" name="WordArt 11"/>
              <p:cNvSpPr>
                <a:spLocks noTextEdit="1"/>
              </p:cNvSpPr>
              <p:nvPr/>
            </p:nvSpPr>
            <p:spPr>
              <a:xfrm>
                <a:off x="1056" y="1056"/>
                <a:ext cx="486" cy="162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  <a:normAutofit/>
              </a:bodyPr>
              <a:p>
                <a:pPr algn="ctr"/>
                <a:r>
                  <a:rPr lang="zh-CN" altLang="en-US" sz="2000" b="1"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chemeClr val="accent1"/>
                    </a:solidFill>
                    <a:latin typeface="+mn-ea"/>
                    <a:ea typeface="+mn-ea"/>
                  </a:rPr>
                  <a:t>发送端</a:t>
                </a:r>
                <a:endParaRPr lang="zh-CN" altLang="en-US" sz="2000" b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accent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7660" name="Line 12"/>
              <p:cNvSpPr>
                <a:spLocks noChangeShapeType="1"/>
              </p:cNvSpPr>
              <p:nvPr/>
            </p:nvSpPr>
            <p:spPr bwMode="auto">
              <a:xfrm>
                <a:off x="339" y="515"/>
                <a:ext cx="240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6" name="Line 13"/>
              <p:cNvSpPr>
                <a:spLocks noChangeShapeType="1"/>
              </p:cNvSpPr>
              <p:nvPr/>
            </p:nvSpPr>
            <p:spPr bwMode="auto">
              <a:xfrm>
                <a:off x="2253" y="515"/>
                <a:ext cx="240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62" name="Text Box 14"/>
              <p:cNvSpPr txBox="1">
                <a:spLocks noChangeArrowheads="1"/>
              </p:cNvSpPr>
              <p:nvPr/>
            </p:nvSpPr>
            <p:spPr bwMode="auto">
              <a:xfrm>
                <a:off x="2424" y="368"/>
                <a:ext cx="527" cy="211"/>
              </a:xfrm>
              <a:prstGeom prst="rect">
                <a:avLst/>
              </a:prstGeom>
              <a:solidFill>
                <a:srgbClr val="FFFF00"/>
              </a:solidFill>
              <a:ln w="9525" cmpd="sng">
                <a:solidFill>
                  <a:schemeClr val="tx2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信道</a:t>
                </a:r>
                <a:endPara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63" name="Text Box 15"/>
              <p:cNvSpPr txBox="1">
                <a:spLocks noChangeArrowheads="1"/>
              </p:cNvSpPr>
              <p:nvPr/>
            </p:nvSpPr>
            <p:spPr bwMode="auto">
              <a:xfrm>
                <a:off x="5061" y="294"/>
                <a:ext cx="288" cy="454"/>
              </a:xfrm>
              <a:prstGeom prst="rect">
                <a:avLst/>
              </a:prstGeom>
              <a:solidFill>
                <a:srgbClr val="FFFF00"/>
              </a:solidFill>
              <a:ln w="9525" cmpd="sng">
                <a:solidFill>
                  <a:srgbClr val="FF00FF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algn="l" defTabSz="914400" font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信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  <a:p>
                <a:pPr marR="0" algn="l" defTabSz="914400" font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宿</a:t>
                </a:r>
                <a:endPara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64" name="Text Box 16"/>
              <p:cNvSpPr txBox="1">
                <a:spLocks noChangeArrowheads="1"/>
              </p:cNvSpPr>
              <p:nvPr/>
            </p:nvSpPr>
            <p:spPr bwMode="auto">
              <a:xfrm>
                <a:off x="2352" y="863"/>
                <a:ext cx="630" cy="211"/>
              </a:xfrm>
              <a:prstGeom prst="rect">
                <a:avLst/>
              </a:prstGeom>
              <a:solidFill>
                <a:srgbClr val="FFFF00"/>
              </a:solidFill>
              <a:ln w="9525" cmpd="sng">
                <a:solidFill>
                  <a:schemeClr val="tx2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噪声源</a:t>
                </a:r>
                <a:endPara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65" name="Line 17"/>
              <p:cNvSpPr>
                <a:spLocks noChangeShapeType="1"/>
              </p:cNvSpPr>
              <p:nvPr/>
            </p:nvSpPr>
            <p:spPr bwMode="auto">
              <a:xfrm rot="5400000" flipH="1" flipV="1">
                <a:off x="2594" y="763"/>
                <a:ext cx="190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66" name="Text Box 18"/>
              <p:cNvSpPr txBox="1">
                <a:spLocks noChangeArrowheads="1"/>
              </p:cNvSpPr>
              <p:nvPr/>
            </p:nvSpPr>
            <p:spPr bwMode="auto">
              <a:xfrm>
                <a:off x="84" y="294"/>
                <a:ext cx="288" cy="454"/>
              </a:xfrm>
              <a:prstGeom prst="rect">
                <a:avLst/>
              </a:prstGeom>
              <a:solidFill>
                <a:srgbClr val="FFFF00"/>
              </a:solidFill>
              <a:ln w="9525" cmpd="sng">
                <a:solidFill>
                  <a:srgbClr val="FF00FF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algn="l" defTabSz="914400" font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信</a:t>
                </a:r>
                <a:endPara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  <a:p>
                <a:pPr marR="0" algn="l" defTabSz="914400" font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源</a:t>
                </a:r>
                <a:endPara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7667" name="Text Box 19"/>
            <p:cNvSpPr txBox="1">
              <a:spLocks noChangeArrowheads="1"/>
            </p:cNvSpPr>
            <p:nvPr/>
          </p:nvSpPr>
          <p:spPr bwMode="auto">
            <a:xfrm>
              <a:off x="7291080" y="194545"/>
              <a:ext cx="457675" cy="1402463"/>
            </a:xfrm>
            <a:prstGeom prst="rect">
              <a:avLst/>
            </a:prstGeom>
            <a:solidFill>
              <a:srgbClr val="FF3300"/>
            </a:solidFill>
            <a:ln w="9525" cmpd="sng">
              <a:solidFill>
                <a:srgbClr val="FFFF00"/>
              </a:solidFill>
              <a:miter lim="800000"/>
            </a:ln>
          </p:spPr>
          <p:txBody>
            <a:bodyPr>
              <a:spAutoFit/>
            </a:bodyPr>
            <a:lstStyle/>
            <a:p>
              <a:pPr marR="0" defTabSz="914400" eaLnBrk="0" hangingPunct="0">
                <a:spcBef>
                  <a:spcPct val="2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rPr>
                <a:t>信</a:t>
              </a:r>
              <a:endParaRPr kumimoji="0" lang="zh-CN" altLang="en-US" sz="2000" b="1" kern="1200" cap="none" spc="0" normalizeH="0" baseline="0" noProof="0" dirty="0">
                <a:solidFill>
                  <a:srgbClr val="FFFF00"/>
                </a:solidFill>
                <a:latin typeface="+mn-ea"/>
                <a:ea typeface="+mn-ea"/>
                <a:cs typeface="+mn-cs"/>
              </a:endParaRPr>
            </a:p>
            <a:p>
              <a:pPr marR="0" defTabSz="914400" eaLnBrk="0" hangingPunct="0">
                <a:spcBef>
                  <a:spcPct val="2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rPr>
                <a:t>源</a:t>
              </a:r>
              <a:endParaRPr kumimoji="0" lang="zh-CN" altLang="en-US" sz="2000" b="1" kern="1200" cap="none" spc="0" normalizeH="0" baseline="0" noProof="0" dirty="0">
                <a:solidFill>
                  <a:srgbClr val="FFFF00"/>
                </a:solidFill>
                <a:latin typeface="+mn-ea"/>
                <a:ea typeface="+mn-ea"/>
                <a:cs typeface="+mn-cs"/>
              </a:endParaRPr>
            </a:p>
            <a:p>
              <a:pPr marR="0" defTabSz="914400" eaLnBrk="0" hangingPunct="0">
                <a:spcBef>
                  <a:spcPct val="2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rPr>
                <a:t>译</a:t>
              </a:r>
              <a:endParaRPr kumimoji="0" lang="zh-CN" altLang="en-US" sz="2000" b="1" kern="1200" cap="none" spc="0" normalizeH="0" baseline="0" noProof="0" dirty="0">
                <a:solidFill>
                  <a:srgbClr val="FFFF00"/>
                </a:solidFill>
                <a:latin typeface="+mn-ea"/>
                <a:ea typeface="+mn-ea"/>
                <a:cs typeface="+mn-cs"/>
              </a:endParaRPr>
            </a:p>
            <a:p>
              <a:pPr marR="0" defTabSz="914400" eaLnBrk="0" hangingPunct="0">
                <a:spcBef>
                  <a:spcPct val="2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rPr>
                <a:t>码</a:t>
              </a:r>
              <a:endParaRPr kumimoji="0" lang="zh-CN" altLang="en-US" sz="2000" b="1" kern="1200" cap="none" spc="0" normalizeH="0" baseline="0" noProof="0" dirty="0">
                <a:solidFill>
                  <a:srgbClr val="FFFF00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1751" name="Group 20"/>
            <p:cNvGrpSpPr/>
            <p:nvPr/>
          </p:nvGrpSpPr>
          <p:grpSpPr>
            <a:xfrm>
              <a:off x="6548483" y="193933"/>
              <a:ext cx="777876" cy="1403183"/>
              <a:chOff x="-60" y="29"/>
              <a:chExt cx="490" cy="797"/>
            </a:xfrm>
          </p:grpSpPr>
          <p:sp>
            <p:nvSpPr>
              <p:cNvPr id="27669" name="Text Box 21"/>
              <p:cNvSpPr txBox="1">
                <a:spLocks noChangeArrowheads="1"/>
              </p:cNvSpPr>
              <p:nvPr/>
            </p:nvSpPr>
            <p:spPr bwMode="auto">
              <a:xfrm flipH="1">
                <a:off x="-60" y="29"/>
                <a:ext cx="288" cy="797"/>
              </a:xfrm>
              <a:prstGeom prst="rect">
                <a:avLst/>
              </a:prstGeom>
              <a:solidFill>
                <a:srgbClr val="FF0000"/>
              </a:solidFill>
              <a:ln w="9525" cmpd="sng">
                <a:solidFill>
                  <a:srgbClr val="FFFF00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解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密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译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码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70" name="Line 22"/>
              <p:cNvSpPr>
                <a:spLocks noChangeShapeType="1"/>
              </p:cNvSpPr>
              <p:nvPr/>
            </p:nvSpPr>
            <p:spPr bwMode="auto">
              <a:xfrm>
                <a:off x="240" y="433"/>
                <a:ext cx="192" cy="2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31752" name="Group 23"/>
            <p:cNvGrpSpPr/>
            <p:nvPr/>
          </p:nvGrpSpPr>
          <p:grpSpPr>
            <a:xfrm>
              <a:off x="5805529" y="193933"/>
              <a:ext cx="777876" cy="1403183"/>
              <a:chOff x="-78" y="29"/>
              <a:chExt cx="490" cy="797"/>
            </a:xfrm>
          </p:grpSpPr>
          <p:sp>
            <p:nvSpPr>
              <p:cNvPr id="27672" name="Text Box 24"/>
              <p:cNvSpPr txBox="1">
                <a:spLocks noChangeArrowheads="1"/>
              </p:cNvSpPr>
              <p:nvPr/>
            </p:nvSpPr>
            <p:spPr bwMode="auto">
              <a:xfrm flipH="1">
                <a:off x="-78" y="29"/>
                <a:ext cx="285" cy="797"/>
              </a:xfrm>
              <a:prstGeom prst="rect">
                <a:avLst/>
              </a:prstGeom>
              <a:solidFill>
                <a:srgbClr val="FF0000"/>
              </a:solidFill>
              <a:ln w="9525" cmpd="sng">
                <a:solidFill>
                  <a:srgbClr val="FFFF00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信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道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译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码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73" name="Line 25"/>
              <p:cNvSpPr>
                <a:spLocks noChangeShapeType="1"/>
              </p:cNvSpPr>
              <p:nvPr/>
            </p:nvSpPr>
            <p:spPr bwMode="auto">
              <a:xfrm>
                <a:off x="220" y="433"/>
                <a:ext cx="192" cy="2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31753" name="Group 26"/>
            <p:cNvGrpSpPr/>
            <p:nvPr/>
          </p:nvGrpSpPr>
          <p:grpSpPr>
            <a:xfrm>
              <a:off x="5062573" y="452275"/>
              <a:ext cx="777875" cy="943806"/>
              <a:chOff x="-51" y="54"/>
              <a:chExt cx="490" cy="536"/>
            </a:xfrm>
          </p:grpSpPr>
          <p:sp>
            <p:nvSpPr>
              <p:cNvPr id="27675" name="Line 27"/>
              <p:cNvSpPr>
                <a:spLocks noChangeShapeType="1"/>
              </p:cNvSpPr>
              <p:nvPr/>
            </p:nvSpPr>
            <p:spPr bwMode="auto">
              <a:xfrm flipV="1">
                <a:off x="247" y="312"/>
                <a:ext cx="192" cy="1"/>
              </a:xfrm>
              <a:prstGeom prst="line">
                <a:avLst/>
              </a:prstGeom>
              <a:noFill/>
              <a:ln w="38100" cmpd="sng">
                <a:solidFill>
                  <a:schemeClr val="tx2"/>
                </a:solidFill>
                <a:round/>
                <a:tailEnd type="triangle" w="med" len="med"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76" name="Text Box 28"/>
              <p:cNvSpPr txBox="1">
                <a:spLocks noChangeArrowheads="1"/>
              </p:cNvSpPr>
              <p:nvPr/>
            </p:nvSpPr>
            <p:spPr bwMode="auto">
              <a:xfrm>
                <a:off x="-51" y="54"/>
                <a:ext cx="285" cy="535"/>
              </a:xfrm>
              <a:prstGeom prst="rect">
                <a:avLst/>
              </a:prstGeom>
              <a:solidFill>
                <a:srgbClr val="FFFF00"/>
              </a:solidFill>
              <a:ln w="9525" cmpd="sng">
                <a:solidFill>
                  <a:schemeClr val="tx2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>
                  <a:spcBef>
                    <a:spcPct val="50000"/>
                  </a:spcBef>
                  <a:spcAft>
                    <a:spcPct val="5000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>
                    <a:solidFill>
                      <a:schemeClr val="hlink"/>
                    </a:solidFill>
                    <a:latin typeface="+mn-ea"/>
                    <a:ea typeface="+mn-ea"/>
                    <a:cs typeface="+mn-cs"/>
                  </a:rPr>
                  <a:t>解调器</a:t>
                </a:r>
                <a:endParaRPr kumimoji="0" lang="zh-CN" altLang="en-US" sz="2000" b="1" kern="1200" cap="none" spc="0" normalizeH="0" baseline="0" noProof="0">
                  <a:solidFill>
                    <a:schemeClr val="hlink"/>
                  </a:solidFill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31754" name="Group 29"/>
            <p:cNvGrpSpPr/>
            <p:nvPr/>
          </p:nvGrpSpPr>
          <p:grpSpPr>
            <a:xfrm>
              <a:off x="876306" y="194679"/>
              <a:ext cx="777875" cy="1403183"/>
              <a:chOff x="12" y="70"/>
              <a:chExt cx="490" cy="797"/>
            </a:xfrm>
          </p:grpSpPr>
          <p:sp>
            <p:nvSpPr>
              <p:cNvPr id="27678" name="Text Box 30"/>
              <p:cNvSpPr txBox="1">
                <a:spLocks noChangeArrowheads="1"/>
              </p:cNvSpPr>
              <p:nvPr/>
            </p:nvSpPr>
            <p:spPr bwMode="auto">
              <a:xfrm>
                <a:off x="12" y="70"/>
                <a:ext cx="288" cy="797"/>
              </a:xfrm>
              <a:prstGeom prst="rect">
                <a:avLst/>
              </a:prstGeom>
              <a:solidFill>
                <a:srgbClr val="FF3300"/>
              </a:solidFill>
              <a:ln w="9525" cmpd="sng">
                <a:solidFill>
                  <a:srgbClr val="FFFF00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信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源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编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码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79" name="Line 31"/>
              <p:cNvSpPr>
                <a:spLocks noChangeShapeType="1"/>
              </p:cNvSpPr>
              <p:nvPr/>
            </p:nvSpPr>
            <p:spPr bwMode="auto">
              <a:xfrm>
                <a:off x="312" y="474"/>
                <a:ext cx="192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31755" name="Group 32"/>
            <p:cNvGrpSpPr/>
            <p:nvPr/>
          </p:nvGrpSpPr>
          <p:grpSpPr>
            <a:xfrm>
              <a:off x="1619261" y="198200"/>
              <a:ext cx="785813" cy="1403183"/>
              <a:chOff x="-15" y="72"/>
              <a:chExt cx="495" cy="797"/>
            </a:xfrm>
          </p:grpSpPr>
          <p:sp>
            <p:nvSpPr>
              <p:cNvPr id="27681" name="Text Box 33"/>
              <p:cNvSpPr txBox="1">
                <a:spLocks noChangeArrowheads="1"/>
              </p:cNvSpPr>
              <p:nvPr/>
            </p:nvSpPr>
            <p:spPr bwMode="auto">
              <a:xfrm>
                <a:off x="-15" y="72"/>
                <a:ext cx="288" cy="797"/>
              </a:xfrm>
              <a:prstGeom prst="rect">
                <a:avLst/>
              </a:prstGeom>
              <a:solidFill>
                <a:srgbClr val="FF0000"/>
              </a:solidFill>
              <a:ln w="9525" cmpd="sng">
                <a:solidFill>
                  <a:srgbClr val="FFFF00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加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密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编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码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82" name="Line 34"/>
              <p:cNvSpPr>
                <a:spLocks noChangeShapeType="1"/>
              </p:cNvSpPr>
              <p:nvPr/>
            </p:nvSpPr>
            <p:spPr bwMode="auto">
              <a:xfrm>
                <a:off x="288" y="481"/>
                <a:ext cx="192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7683" name="Text Box 35"/>
            <p:cNvSpPr txBox="1">
              <a:spLocks noChangeArrowheads="1"/>
            </p:cNvSpPr>
            <p:nvPr/>
          </p:nvSpPr>
          <p:spPr bwMode="auto">
            <a:xfrm>
              <a:off x="3104483" y="463132"/>
              <a:ext cx="457675" cy="945138"/>
            </a:xfrm>
            <a:prstGeom prst="rect">
              <a:avLst/>
            </a:prstGeom>
            <a:solidFill>
              <a:srgbClr val="FFFF00"/>
            </a:solidFill>
            <a:ln w="9525" cmpd="sng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pPr marR="0" defTabSz="914400">
                <a:spcBef>
                  <a:spcPct val="50000"/>
                </a:spcBef>
                <a:spcAft>
                  <a:spcPct val="5000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kern="1200" cap="none" spc="0" normalizeH="0" baseline="0" noProof="0" dirty="0">
                  <a:solidFill>
                    <a:schemeClr val="hlink"/>
                  </a:solidFill>
                  <a:latin typeface="+mn-ea"/>
                  <a:ea typeface="+mn-ea"/>
                  <a:cs typeface="+mn-cs"/>
                </a:rPr>
                <a:t>调制器</a:t>
              </a:r>
              <a:endParaRPr kumimoji="0" lang="zh-CN" altLang="en-US" sz="20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1757" name="Group 36"/>
            <p:cNvGrpSpPr/>
            <p:nvPr/>
          </p:nvGrpSpPr>
          <p:grpSpPr>
            <a:xfrm>
              <a:off x="2362217" y="198200"/>
              <a:ext cx="757238" cy="1403183"/>
              <a:chOff x="3" y="72"/>
              <a:chExt cx="477" cy="797"/>
            </a:xfrm>
          </p:grpSpPr>
          <p:sp>
            <p:nvSpPr>
              <p:cNvPr id="27685" name="Text Box 37"/>
              <p:cNvSpPr txBox="1">
                <a:spLocks noChangeArrowheads="1"/>
              </p:cNvSpPr>
              <p:nvPr/>
            </p:nvSpPr>
            <p:spPr bwMode="auto">
              <a:xfrm>
                <a:off x="3" y="72"/>
                <a:ext cx="288" cy="797"/>
              </a:xfrm>
              <a:prstGeom prst="rect">
                <a:avLst/>
              </a:prstGeom>
              <a:solidFill>
                <a:srgbClr val="FF0000"/>
              </a:solidFill>
              <a:ln w="9525" cmpd="sng">
                <a:solidFill>
                  <a:srgbClr val="FFFF00"/>
                </a:solidFill>
                <a:miter lim="800000"/>
              </a:ln>
            </p:spPr>
            <p:txBody>
              <a:bodyPr>
                <a:spAutoFit/>
              </a:bodyPr>
              <a:lstStyle/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信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道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编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  <a:p>
                <a:pPr marR="0" defTabSz="914400" eaLnBrk="0" hangingPunct="0">
                  <a:spcBef>
                    <a:spcPct val="2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1" kern="1200" cap="none" spc="0" normalizeH="0" baseline="0" noProof="0" dirty="0">
                    <a:solidFill>
                      <a:srgbClr val="FFFF00"/>
                    </a:solidFill>
                    <a:latin typeface="+mn-ea"/>
                    <a:ea typeface="+mn-ea"/>
                    <a:cs typeface="+mn-cs"/>
                  </a:rPr>
                  <a:t>码</a:t>
                </a:r>
                <a:endParaRPr kumimoji="0" lang="zh-CN" altLang="en-US" sz="2000" b="1" kern="1200" cap="none" spc="0" normalizeH="0" baseline="0" noProof="0" dirty="0">
                  <a:solidFill>
                    <a:srgbClr val="FFFF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686" name="Line 38"/>
              <p:cNvSpPr>
                <a:spLocks noChangeShapeType="1"/>
              </p:cNvSpPr>
              <p:nvPr/>
            </p:nvSpPr>
            <p:spPr bwMode="auto">
              <a:xfrm>
                <a:off x="288" y="481"/>
                <a:ext cx="192" cy="0"/>
              </a:xfrm>
              <a:prstGeom prst="line">
                <a:avLst/>
              </a:prstGeom>
              <a:noFill/>
              <a:ln w="44450" cmpd="sng">
                <a:solidFill>
                  <a:srgbClr val="FF33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7687" name="AutoShape 39"/>
            <p:cNvSpPr/>
            <p:nvPr/>
          </p:nvSpPr>
          <p:spPr bwMode="auto">
            <a:xfrm>
              <a:off x="4214907" y="2142893"/>
              <a:ext cx="1218465" cy="405059"/>
            </a:xfrm>
            <a:prstGeom prst="borderCallout1">
              <a:avLst>
                <a:gd name="adj1" fmla="val 28236"/>
                <a:gd name="adj2" fmla="val 106250"/>
                <a:gd name="adj3" fmla="val -116861"/>
                <a:gd name="adj4" fmla="val 117579"/>
              </a:avLst>
            </a:prstGeom>
            <a:solidFill>
              <a:schemeClr val="accent1"/>
            </a:solidFill>
            <a:ln w="38100" cmpd="sng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同步系统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" name="AutoShape 42"/>
          <p:cNvSpPr>
            <a:spLocks noChangeArrowheads="1"/>
          </p:cNvSpPr>
          <p:nvPr/>
        </p:nvSpPr>
        <p:spPr bwMode="auto">
          <a:xfrm>
            <a:off x="6390005" y="229235"/>
            <a:ext cx="2753995" cy="822325"/>
          </a:xfrm>
          <a:prstGeom prst="wedgeRoundRectCallout">
            <a:avLst>
              <a:gd name="adj1" fmla="val -70439"/>
              <a:gd name="adj2" fmla="val 67837"/>
              <a:gd name="adj3" fmla="val 16667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</a:ln>
        </p:spPr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什么是编码、译码？为什么要编码、译码？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5"/>
          <p:cNvSpPr/>
          <p:nvPr/>
        </p:nvSpPr>
        <p:spPr>
          <a:xfrm>
            <a:off x="971550" y="1844675"/>
            <a:ext cx="7775575" cy="290893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>
              <a:lnSpc>
                <a:spcPct val="150000"/>
              </a:lnSpc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               重点内容：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通信的基本概念               通信系统模型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信息及其度量                  信息量及其计算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通信系统的性能指标        性能指标定义及计算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Rectangle 4"/>
          <p:cNvSpPr/>
          <p:nvPr/>
        </p:nvSpPr>
        <p:spPr>
          <a:xfrm>
            <a:off x="1547813" y="404813"/>
            <a:ext cx="5111750" cy="8636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绪  论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24" name="Group 4"/>
          <p:cNvGrpSpPr/>
          <p:nvPr/>
        </p:nvGrpSpPr>
        <p:grpSpPr>
          <a:xfrm>
            <a:off x="4572000" y="2781300"/>
            <a:ext cx="215900" cy="1606550"/>
            <a:chOff x="0" y="0"/>
            <a:chExt cx="340" cy="2530"/>
          </a:xfrm>
        </p:grpSpPr>
        <p:sp>
          <p:nvSpPr>
            <p:cNvPr id="5129" name="Lock"/>
            <p:cNvSpPr>
              <a:spLocks noEditPoints="1"/>
            </p:cNvSpPr>
            <p:nvPr/>
          </p:nvSpPr>
          <p:spPr>
            <a:xfrm>
              <a:off x="0" y="0"/>
              <a:ext cx="340" cy="487"/>
            </a:xfrm>
            <a:custGeom>
              <a:avLst/>
              <a:gdLst>
                <a:gd name="txL" fmla="*/ 762 w 21600"/>
                <a:gd name="txT" fmla="*/ 9891 h 21600"/>
                <a:gd name="txR" fmla="*/ 21155 w 21600"/>
                <a:gd name="txB" fmla="*/ 15346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93" y="9606"/>
                  </a:moveTo>
                  <a:lnTo>
                    <a:pt x="2048" y="9606"/>
                  </a:lnTo>
                  <a:lnTo>
                    <a:pt x="2048" y="4713"/>
                  </a:lnTo>
                  <a:lnTo>
                    <a:pt x="2420" y="3818"/>
                  </a:lnTo>
                  <a:lnTo>
                    <a:pt x="2979" y="3028"/>
                  </a:lnTo>
                  <a:lnTo>
                    <a:pt x="3537" y="2446"/>
                  </a:lnTo>
                  <a:lnTo>
                    <a:pt x="3956" y="1998"/>
                  </a:lnTo>
                  <a:lnTo>
                    <a:pt x="4492" y="1581"/>
                  </a:lnTo>
                  <a:lnTo>
                    <a:pt x="5143" y="1238"/>
                  </a:lnTo>
                  <a:lnTo>
                    <a:pt x="5912" y="880"/>
                  </a:lnTo>
                  <a:lnTo>
                    <a:pt x="6587" y="641"/>
                  </a:lnTo>
                  <a:lnTo>
                    <a:pt x="7518" y="372"/>
                  </a:lnTo>
                  <a:lnTo>
                    <a:pt x="8425" y="208"/>
                  </a:lnTo>
                  <a:lnTo>
                    <a:pt x="9496" y="59"/>
                  </a:lnTo>
                  <a:lnTo>
                    <a:pt x="10637" y="14"/>
                  </a:lnTo>
                  <a:lnTo>
                    <a:pt x="11614" y="59"/>
                  </a:lnTo>
                  <a:lnTo>
                    <a:pt x="12382" y="119"/>
                  </a:lnTo>
                  <a:lnTo>
                    <a:pt x="13034" y="253"/>
                  </a:lnTo>
                  <a:lnTo>
                    <a:pt x="13779" y="417"/>
                  </a:lnTo>
                  <a:lnTo>
                    <a:pt x="14500" y="611"/>
                  </a:lnTo>
                  <a:lnTo>
                    <a:pt x="14733" y="686"/>
                  </a:lnTo>
                  <a:lnTo>
                    <a:pt x="14989" y="790"/>
                  </a:lnTo>
                  <a:lnTo>
                    <a:pt x="15175" y="865"/>
                  </a:lnTo>
                  <a:lnTo>
                    <a:pt x="15385" y="954"/>
                  </a:lnTo>
                  <a:lnTo>
                    <a:pt x="15431" y="969"/>
                  </a:lnTo>
                  <a:lnTo>
                    <a:pt x="15594" y="1059"/>
                  </a:lnTo>
                  <a:lnTo>
                    <a:pt x="15757" y="1148"/>
                  </a:lnTo>
                  <a:lnTo>
                    <a:pt x="15920" y="1267"/>
                  </a:lnTo>
                  <a:lnTo>
                    <a:pt x="16106" y="1372"/>
                  </a:lnTo>
                  <a:lnTo>
                    <a:pt x="16665" y="1730"/>
                  </a:lnTo>
                  <a:lnTo>
                    <a:pt x="17014" y="1998"/>
                  </a:lnTo>
                  <a:lnTo>
                    <a:pt x="17480" y="2356"/>
                  </a:lnTo>
                  <a:lnTo>
                    <a:pt x="17852" y="2804"/>
                  </a:lnTo>
                  <a:lnTo>
                    <a:pt x="18178" y="3192"/>
                  </a:lnTo>
                  <a:lnTo>
                    <a:pt x="18527" y="3639"/>
                  </a:lnTo>
                  <a:lnTo>
                    <a:pt x="18806" y="4132"/>
                  </a:lnTo>
                  <a:lnTo>
                    <a:pt x="19086" y="4713"/>
                  </a:lnTo>
                  <a:lnTo>
                    <a:pt x="19272" y="5191"/>
                  </a:lnTo>
                  <a:lnTo>
                    <a:pt x="19295" y="9606"/>
                  </a:lnTo>
                  <a:lnTo>
                    <a:pt x="21600" y="9606"/>
                  </a:lnTo>
                  <a:lnTo>
                    <a:pt x="21600" y="16289"/>
                  </a:lnTo>
                  <a:lnTo>
                    <a:pt x="21413" y="17184"/>
                  </a:lnTo>
                  <a:lnTo>
                    <a:pt x="21041" y="17900"/>
                  </a:lnTo>
                  <a:lnTo>
                    <a:pt x="20668" y="18377"/>
                  </a:lnTo>
                  <a:lnTo>
                    <a:pt x="20343" y="18855"/>
                  </a:lnTo>
                  <a:lnTo>
                    <a:pt x="19924" y="19332"/>
                  </a:lnTo>
                  <a:lnTo>
                    <a:pt x="19388" y="19809"/>
                  </a:lnTo>
                  <a:lnTo>
                    <a:pt x="18806" y="20242"/>
                  </a:lnTo>
                  <a:lnTo>
                    <a:pt x="18062" y="20585"/>
                  </a:lnTo>
                  <a:lnTo>
                    <a:pt x="17270" y="20883"/>
                  </a:lnTo>
                  <a:lnTo>
                    <a:pt x="16525" y="21182"/>
                  </a:lnTo>
                  <a:lnTo>
                    <a:pt x="15548" y="21420"/>
                  </a:lnTo>
                  <a:lnTo>
                    <a:pt x="14803" y="21540"/>
                  </a:lnTo>
                  <a:lnTo>
                    <a:pt x="13662" y="21674"/>
                  </a:lnTo>
                  <a:lnTo>
                    <a:pt x="8379" y="21659"/>
                  </a:lnTo>
                  <a:lnTo>
                    <a:pt x="7168" y="21540"/>
                  </a:lnTo>
                  <a:lnTo>
                    <a:pt x="6098" y="21331"/>
                  </a:lnTo>
                  <a:lnTo>
                    <a:pt x="5050" y="21092"/>
                  </a:lnTo>
                  <a:lnTo>
                    <a:pt x="4003" y="20764"/>
                  </a:lnTo>
                  <a:lnTo>
                    <a:pt x="3258" y="20391"/>
                  </a:lnTo>
                  <a:lnTo>
                    <a:pt x="2769" y="20123"/>
                  </a:lnTo>
                  <a:lnTo>
                    <a:pt x="2281" y="19720"/>
                  </a:lnTo>
                  <a:lnTo>
                    <a:pt x="1862" y="19407"/>
                  </a:lnTo>
                  <a:lnTo>
                    <a:pt x="1489" y="19079"/>
                  </a:lnTo>
                  <a:lnTo>
                    <a:pt x="1070" y="18676"/>
                  </a:lnTo>
                  <a:lnTo>
                    <a:pt x="744" y="18258"/>
                  </a:lnTo>
                  <a:lnTo>
                    <a:pt x="325" y="17661"/>
                  </a:lnTo>
                  <a:lnTo>
                    <a:pt x="162" y="17035"/>
                  </a:lnTo>
                  <a:lnTo>
                    <a:pt x="93" y="16468"/>
                  </a:lnTo>
                  <a:lnTo>
                    <a:pt x="93" y="9606"/>
                  </a:lnTo>
                  <a:close/>
                  <a:moveTo>
                    <a:pt x="6098" y="9591"/>
                  </a:moveTo>
                  <a:lnTo>
                    <a:pt x="6098" y="5220"/>
                  </a:lnTo>
                  <a:lnTo>
                    <a:pt x="6191" y="4907"/>
                  </a:lnTo>
                  <a:lnTo>
                    <a:pt x="6307" y="4639"/>
                  </a:lnTo>
                  <a:lnTo>
                    <a:pt x="6517" y="4370"/>
                  </a:lnTo>
                  <a:lnTo>
                    <a:pt x="6680" y="4087"/>
                  </a:lnTo>
                  <a:lnTo>
                    <a:pt x="6889" y="3878"/>
                  </a:lnTo>
                  <a:lnTo>
                    <a:pt x="7308" y="3520"/>
                  </a:lnTo>
                  <a:lnTo>
                    <a:pt x="7843" y="3281"/>
                  </a:lnTo>
                  <a:lnTo>
                    <a:pt x="8402" y="3013"/>
                  </a:lnTo>
                  <a:lnTo>
                    <a:pt x="9031" y="2834"/>
                  </a:lnTo>
                  <a:lnTo>
                    <a:pt x="9659" y="2700"/>
                  </a:lnTo>
                  <a:lnTo>
                    <a:pt x="10497" y="2625"/>
                  </a:lnTo>
                  <a:lnTo>
                    <a:pt x="11125" y="2655"/>
                  </a:lnTo>
                  <a:lnTo>
                    <a:pt x="11987" y="2789"/>
                  </a:lnTo>
                  <a:lnTo>
                    <a:pt x="12522" y="2893"/>
                  </a:lnTo>
                  <a:lnTo>
                    <a:pt x="13011" y="3028"/>
                  </a:lnTo>
                  <a:lnTo>
                    <a:pt x="13290" y="3192"/>
                  </a:lnTo>
                  <a:lnTo>
                    <a:pt x="13709" y="3371"/>
                  </a:lnTo>
                  <a:lnTo>
                    <a:pt x="13872" y="3505"/>
                  </a:lnTo>
                  <a:lnTo>
                    <a:pt x="14058" y="3639"/>
                  </a:lnTo>
                  <a:lnTo>
                    <a:pt x="14291" y="3788"/>
                  </a:lnTo>
                  <a:lnTo>
                    <a:pt x="14431" y="3953"/>
                  </a:lnTo>
                  <a:lnTo>
                    <a:pt x="14617" y="4102"/>
                  </a:lnTo>
                  <a:lnTo>
                    <a:pt x="14826" y="4311"/>
                  </a:lnTo>
                  <a:lnTo>
                    <a:pt x="14919" y="4534"/>
                  </a:lnTo>
                  <a:lnTo>
                    <a:pt x="15036" y="4773"/>
                  </a:lnTo>
                  <a:lnTo>
                    <a:pt x="15175" y="5027"/>
                  </a:lnTo>
                  <a:lnTo>
                    <a:pt x="15245" y="5220"/>
                  </a:lnTo>
                  <a:lnTo>
                    <a:pt x="15245" y="9591"/>
                  </a:lnTo>
                  <a:lnTo>
                    <a:pt x="6098" y="9591"/>
                  </a:lnTo>
                  <a:close/>
                </a:path>
                <a:path w="21600" h="21600">
                  <a:moveTo>
                    <a:pt x="93" y="9606"/>
                  </a:moveTo>
                  <a:lnTo>
                    <a:pt x="21600" y="9606"/>
                  </a:lnTo>
                  <a:close/>
                </a:path>
                <a:path w="21600" h="21600">
                  <a:moveTo>
                    <a:pt x="11684" y="17109"/>
                  </a:moveTo>
                  <a:lnTo>
                    <a:pt x="12266" y="19317"/>
                  </a:lnTo>
                  <a:lnTo>
                    <a:pt x="9659" y="19317"/>
                  </a:lnTo>
                  <a:lnTo>
                    <a:pt x="10287" y="17124"/>
                  </a:lnTo>
                  <a:lnTo>
                    <a:pt x="10008" y="16975"/>
                  </a:lnTo>
                  <a:lnTo>
                    <a:pt x="9799" y="16722"/>
                  </a:lnTo>
                  <a:lnTo>
                    <a:pt x="9752" y="16408"/>
                  </a:lnTo>
                  <a:lnTo>
                    <a:pt x="9822" y="16170"/>
                  </a:lnTo>
                  <a:lnTo>
                    <a:pt x="10008" y="16006"/>
                  </a:lnTo>
                  <a:lnTo>
                    <a:pt x="10148" y="15871"/>
                  </a:lnTo>
                  <a:lnTo>
                    <a:pt x="10381" y="15782"/>
                  </a:lnTo>
                  <a:lnTo>
                    <a:pt x="10660" y="15692"/>
                  </a:lnTo>
                  <a:lnTo>
                    <a:pt x="11009" y="15677"/>
                  </a:lnTo>
                  <a:lnTo>
                    <a:pt x="11288" y="15722"/>
                  </a:lnTo>
                  <a:lnTo>
                    <a:pt x="11614" y="15782"/>
                  </a:lnTo>
                  <a:lnTo>
                    <a:pt x="11893" y="15946"/>
                  </a:lnTo>
                  <a:lnTo>
                    <a:pt x="12033" y="16080"/>
                  </a:lnTo>
                  <a:lnTo>
                    <a:pt x="12173" y="16229"/>
                  </a:lnTo>
                  <a:lnTo>
                    <a:pt x="12196" y="16408"/>
                  </a:lnTo>
                  <a:lnTo>
                    <a:pt x="12103" y="16722"/>
                  </a:lnTo>
                  <a:lnTo>
                    <a:pt x="11987" y="16856"/>
                  </a:lnTo>
                  <a:lnTo>
                    <a:pt x="11847" y="16975"/>
                  </a:lnTo>
                  <a:lnTo>
                    <a:pt x="11684" y="17109"/>
                  </a:lnTo>
                </a:path>
              </a:pathLst>
            </a:custGeom>
            <a:solidFill>
              <a:srgbClr val="C0C0C0"/>
            </a:solidFill>
            <a:ln w="381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30" name="Lock"/>
            <p:cNvSpPr>
              <a:spLocks noEditPoints="1"/>
            </p:cNvSpPr>
            <p:nvPr/>
          </p:nvSpPr>
          <p:spPr>
            <a:xfrm>
              <a:off x="0" y="1020"/>
              <a:ext cx="340" cy="600"/>
            </a:xfrm>
            <a:custGeom>
              <a:avLst/>
              <a:gdLst>
                <a:gd name="txL" fmla="*/ 762 w 21600"/>
                <a:gd name="txT" fmla="*/ 9900 h 21600"/>
                <a:gd name="txR" fmla="*/ 21155 w 21600"/>
                <a:gd name="txB" fmla="*/ 15336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93" y="9606"/>
                  </a:moveTo>
                  <a:lnTo>
                    <a:pt x="2048" y="9606"/>
                  </a:lnTo>
                  <a:lnTo>
                    <a:pt x="2048" y="4713"/>
                  </a:lnTo>
                  <a:lnTo>
                    <a:pt x="2420" y="3818"/>
                  </a:lnTo>
                  <a:lnTo>
                    <a:pt x="2979" y="3028"/>
                  </a:lnTo>
                  <a:lnTo>
                    <a:pt x="3537" y="2446"/>
                  </a:lnTo>
                  <a:lnTo>
                    <a:pt x="3956" y="1998"/>
                  </a:lnTo>
                  <a:lnTo>
                    <a:pt x="4492" y="1581"/>
                  </a:lnTo>
                  <a:lnTo>
                    <a:pt x="5143" y="1238"/>
                  </a:lnTo>
                  <a:lnTo>
                    <a:pt x="5912" y="880"/>
                  </a:lnTo>
                  <a:lnTo>
                    <a:pt x="6587" y="641"/>
                  </a:lnTo>
                  <a:lnTo>
                    <a:pt x="7518" y="372"/>
                  </a:lnTo>
                  <a:lnTo>
                    <a:pt x="8425" y="208"/>
                  </a:lnTo>
                  <a:lnTo>
                    <a:pt x="9496" y="59"/>
                  </a:lnTo>
                  <a:lnTo>
                    <a:pt x="10637" y="14"/>
                  </a:lnTo>
                  <a:lnTo>
                    <a:pt x="11614" y="59"/>
                  </a:lnTo>
                  <a:lnTo>
                    <a:pt x="12382" y="119"/>
                  </a:lnTo>
                  <a:lnTo>
                    <a:pt x="13034" y="253"/>
                  </a:lnTo>
                  <a:lnTo>
                    <a:pt x="13779" y="417"/>
                  </a:lnTo>
                  <a:lnTo>
                    <a:pt x="14500" y="611"/>
                  </a:lnTo>
                  <a:lnTo>
                    <a:pt x="14733" y="686"/>
                  </a:lnTo>
                  <a:lnTo>
                    <a:pt x="14989" y="790"/>
                  </a:lnTo>
                  <a:lnTo>
                    <a:pt x="15175" y="865"/>
                  </a:lnTo>
                  <a:lnTo>
                    <a:pt x="15385" y="954"/>
                  </a:lnTo>
                  <a:lnTo>
                    <a:pt x="15431" y="969"/>
                  </a:lnTo>
                  <a:lnTo>
                    <a:pt x="15594" y="1059"/>
                  </a:lnTo>
                  <a:lnTo>
                    <a:pt x="15757" y="1148"/>
                  </a:lnTo>
                  <a:lnTo>
                    <a:pt x="15920" y="1267"/>
                  </a:lnTo>
                  <a:lnTo>
                    <a:pt x="16106" y="1372"/>
                  </a:lnTo>
                  <a:lnTo>
                    <a:pt x="16665" y="1730"/>
                  </a:lnTo>
                  <a:lnTo>
                    <a:pt x="17014" y="1998"/>
                  </a:lnTo>
                  <a:lnTo>
                    <a:pt x="17480" y="2356"/>
                  </a:lnTo>
                  <a:lnTo>
                    <a:pt x="17852" y="2804"/>
                  </a:lnTo>
                  <a:lnTo>
                    <a:pt x="18178" y="3192"/>
                  </a:lnTo>
                  <a:lnTo>
                    <a:pt x="18527" y="3639"/>
                  </a:lnTo>
                  <a:lnTo>
                    <a:pt x="18806" y="4132"/>
                  </a:lnTo>
                  <a:lnTo>
                    <a:pt x="19086" y="4713"/>
                  </a:lnTo>
                  <a:lnTo>
                    <a:pt x="19272" y="5191"/>
                  </a:lnTo>
                  <a:lnTo>
                    <a:pt x="19295" y="9606"/>
                  </a:lnTo>
                  <a:lnTo>
                    <a:pt x="21600" y="9606"/>
                  </a:lnTo>
                  <a:lnTo>
                    <a:pt x="21600" y="16289"/>
                  </a:lnTo>
                  <a:lnTo>
                    <a:pt x="21413" y="17184"/>
                  </a:lnTo>
                  <a:lnTo>
                    <a:pt x="21041" y="17900"/>
                  </a:lnTo>
                  <a:lnTo>
                    <a:pt x="20668" y="18377"/>
                  </a:lnTo>
                  <a:lnTo>
                    <a:pt x="20343" y="18855"/>
                  </a:lnTo>
                  <a:lnTo>
                    <a:pt x="19924" y="19332"/>
                  </a:lnTo>
                  <a:lnTo>
                    <a:pt x="19388" y="19809"/>
                  </a:lnTo>
                  <a:lnTo>
                    <a:pt x="18806" y="20242"/>
                  </a:lnTo>
                  <a:lnTo>
                    <a:pt x="18062" y="20585"/>
                  </a:lnTo>
                  <a:lnTo>
                    <a:pt x="17270" y="20883"/>
                  </a:lnTo>
                  <a:lnTo>
                    <a:pt x="16525" y="21182"/>
                  </a:lnTo>
                  <a:lnTo>
                    <a:pt x="15548" y="21420"/>
                  </a:lnTo>
                  <a:lnTo>
                    <a:pt x="14803" y="21540"/>
                  </a:lnTo>
                  <a:lnTo>
                    <a:pt x="13662" y="21674"/>
                  </a:lnTo>
                  <a:lnTo>
                    <a:pt x="8379" y="21659"/>
                  </a:lnTo>
                  <a:lnTo>
                    <a:pt x="7168" y="21540"/>
                  </a:lnTo>
                  <a:lnTo>
                    <a:pt x="6098" y="21331"/>
                  </a:lnTo>
                  <a:lnTo>
                    <a:pt x="5050" y="21092"/>
                  </a:lnTo>
                  <a:lnTo>
                    <a:pt x="4003" y="20764"/>
                  </a:lnTo>
                  <a:lnTo>
                    <a:pt x="3258" y="20391"/>
                  </a:lnTo>
                  <a:lnTo>
                    <a:pt x="2769" y="20123"/>
                  </a:lnTo>
                  <a:lnTo>
                    <a:pt x="2281" y="19720"/>
                  </a:lnTo>
                  <a:lnTo>
                    <a:pt x="1862" y="19407"/>
                  </a:lnTo>
                  <a:lnTo>
                    <a:pt x="1489" y="19079"/>
                  </a:lnTo>
                  <a:lnTo>
                    <a:pt x="1070" y="18676"/>
                  </a:lnTo>
                  <a:lnTo>
                    <a:pt x="744" y="18258"/>
                  </a:lnTo>
                  <a:lnTo>
                    <a:pt x="325" y="17661"/>
                  </a:lnTo>
                  <a:lnTo>
                    <a:pt x="162" y="17035"/>
                  </a:lnTo>
                  <a:lnTo>
                    <a:pt x="93" y="16468"/>
                  </a:lnTo>
                  <a:lnTo>
                    <a:pt x="93" y="9606"/>
                  </a:lnTo>
                  <a:close/>
                  <a:moveTo>
                    <a:pt x="6098" y="9591"/>
                  </a:moveTo>
                  <a:lnTo>
                    <a:pt x="6098" y="5220"/>
                  </a:lnTo>
                  <a:lnTo>
                    <a:pt x="6191" y="4907"/>
                  </a:lnTo>
                  <a:lnTo>
                    <a:pt x="6307" y="4639"/>
                  </a:lnTo>
                  <a:lnTo>
                    <a:pt x="6517" y="4370"/>
                  </a:lnTo>
                  <a:lnTo>
                    <a:pt x="6680" y="4087"/>
                  </a:lnTo>
                  <a:lnTo>
                    <a:pt x="6889" y="3878"/>
                  </a:lnTo>
                  <a:lnTo>
                    <a:pt x="7308" y="3520"/>
                  </a:lnTo>
                  <a:lnTo>
                    <a:pt x="7843" y="3281"/>
                  </a:lnTo>
                  <a:lnTo>
                    <a:pt x="8402" y="3013"/>
                  </a:lnTo>
                  <a:lnTo>
                    <a:pt x="9031" y="2834"/>
                  </a:lnTo>
                  <a:lnTo>
                    <a:pt x="9659" y="2700"/>
                  </a:lnTo>
                  <a:lnTo>
                    <a:pt x="10497" y="2625"/>
                  </a:lnTo>
                  <a:lnTo>
                    <a:pt x="11125" y="2655"/>
                  </a:lnTo>
                  <a:lnTo>
                    <a:pt x="11987" y="2789"/>
                  </a:lnTo>
                  <a:lnTo>
                    <a:pt x="12522" y="2893"/>
                  </a:lnTo>
                  <a:lnTo>
                    <a:pt x="13011" y="3028"/>
                  </a:lnTo>
                  <a:lnTo>
                    <a:pt x="13290" y="3192"/>
                  </a:lnTo>
                  <a:lnTo>
                    <a:pt x="13709" y="3371"/>
                  </a:lnTo>
                  <a:lnTo>
                    <a:pt x="13872" y="3505"/>
                  </a:lnTo>
                  <a:lnTo>
                    <a:pt x="14058" y="3639"/>
                  </a:lnTo>
                  <a:lnTo>
                    <a:pt x="14291" y="3788"/>
                  </a:lnTo>
                  <a:lnTo>
                    <a:pt x="14431" y="3953"/>
                  </a:lnTo>
                  <a:lnTo>
                    <a:pt x="14617" y="4102"/>
                  </a:lnTo>
                  <a:lnTo>
                    <a:pt x="14826" y="4311"/>
                  </a:lnTo>
                  <a:lnTo>
                    <a:pt x="14919" y="4534"/>
                  </a:lnTo>
                  <a:lnTo>
                    <a:pt x="15036" y="4773"/>
                  </a:lnTo>
                  <a:lnTo>
                    <a:pt x="15175" y="5027"/>
                  </a:lnTo>
                  <a:lnTo>
                    <a:pt x="15245" y="5220"/>
                  </a:lnTo>
                  <a:lnTo>
                    <a:pt x="15245" y="9591"/>
                  </a:lnTo>
                  <a:lnTo>
                    <a:pt x="6098" y="9591"/>
                  </a:lnTo>
                  <a:close/>
                </a:path>
                <a:path w="21600" h="21600">
                  <a:moveTo>
                    <a:pt x="93" y="9606"/>
                  </a:moveTo>
                  <a:lnTo>
                    <a:pt x="21600" y="9606"/>
                  </a:lnTo>
                  <a:close/>
                </a:path>
                <a:path w="21600" h="21600">
                  <a:moveTo>
                    <a:pt x="11684" y="17109"/>
                  </a:moveTo>
                  <a:lnTo>
                    <a:pt x="12266" y="19317"/>
                  </a:lnTo>
                  <a:lnTo>
                    <a:pt x="9659" y="19317"/>
                  </a:lnTo>
                  <a:lnTo>
                    <a:pt x="10287" y="17124"/>
                  </a:lnTo>
                  <a:lnTo>
                    <a:pt x="10008" y="16975"/>
                  </a:lnTo>
                  <a:lnTo>
                    <a:pt x="9799" y="16722"/>
                  </a:lnTo>
                  <a:lnTo>
                    <a:pt x="9752" y="16408"/>
                  </a:lnTo>
                  <a:lnTo>
                    <a:pt x="9822" y="16170"/>
                  </a:lnTo>
                  <a:lnTo>
                    <a:pt x="10008" y="16006"/>
                  </a:lnTo>
                  <a:lnTo>
                    <a:pt x="10148" y="15871"/>
                  </a:lnTo>
                  <a:lnTo>
                    <a:pt x="10381" y="15782"/>
                  </a:lnTo>
                  <a:lnTo>
                    <a:pt x="10660" y="15692"/>
                  </a:lnTo>
                  <a:lnTo>
                    <a:pt x="11009" y="15677"/>
                  </a:lnTo>
                  <a:lnTo>
                    <a:pt x="11288" y="15722"/>
                  </a:lnTo>
                  <a:lnTo>
                    <a:pt x="11614" y="15782"/>
                  </a:lnTo>
                  <a:lnTo>
                    <a:pt x="11893" y="15946"/>
                  </a:lnTo>
                  <a:lnTo>
                    <a:pt x="12033" y="16080"/>
                  </a:lnTo>
                  <a:lnTo>
                    <a:pt x="12173" y="16229"/>
                  </a:lnTo>
                  <a:lnTo>
                    <a:pt x="12196" y="16408"/>
                  </a:lnTo>
                  <a:lnTo>
                    <a:pt x="12103" y="16722"/>
                  </a:lnTo>
                  <a:lnTo>
                    <a:pt x="11987" y="16856"/>
                  </a:lnTo>
                  <a:lnTo>
                    <a:pt x="11847" y="16975"/>
                  </a:lnTo>
                  <a:lnTo>
                    <a:pt x="11684" y="17109"/>
                  </a:lnTo>
                </a:path>
              </a:pathLst>
            </a:custGeom>
            <a:solidFill>
              <a:srgbClr val="C0C0C0"/>
            </a:solidFill>
            <a:ln w="381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31" name="Lock"/>
            <p:cNvSpPr>
              <a:spLocks noEditPoints="1"/>
            </p:cNvSpPr>
            <p:nvPr/>
          </p:nvSpPr>
          <p:spPr>
            <a:xfrm>
              <a:off x="0" y="2042"/>
              <a:ext cx="340" cy="488"/>
            </a:xfrm>
            <a:custGeom>
              <a:avLst/>
              <a:gdLst>
                <a:gd name="txL" fmla="*/ 762 w 21600"/>
                <a:gd name="txT" fmla="*/ 9915 h 21600"/>
                <a:gd name="txR" fmla="*/ 21155 w 21600"/>
                <a:gd name="txB" fmla="*/ 15315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93" y="9606"/>
                  </a:moveTo>
                  <a:lnTo>
                    <a:pt x="2048" y="9606"/>
                  </a:lnTo>
                  <a:lnTo>
                    <a:pt x="2048" y="4713"/>
                  </a:lnTo>
                  <a:lnTo>
                    <a:pt x="2420" y="3818"/>
                  </a:lnTo>
                  <a:lnTo>
                    <a:pt x="2979" y="3028"/>
                  </a:lnTo>
                  <a:lnTo>
                    <a:pt x="3537" y="2446"/>
                  </a:lnTo>
                  <a:lnTo>
                    <a:pt x="3956" y="1998"/>
                  </a:lnTo>
                  <a:lnTo>
                    <a:pt x="4492" y="1581"/>
                  </a:lnTo>
                  <a:lnTo>
                    <a:pt x="5143" y="1238"/>
                  </a:lnTo>
                  <a:lnTo>
                    <a:pt x="5912" y="880"/>
                  </a:lnTo>
                  <a:lnTo>
                    <a:pt x="6587" y="641"/>
                  </a:lnTo>
                  <a:lnTo>
                    <a:pt x="7518" y="372"/>
                  </a:lnTo>
                  <a:lnTo>
                    <a:pt x="8425" y="208"/>
                  </a:lnTo>
                  <a:lnTo>
                    <a:pt x="9496" y="59"/>
                  </a:lnTo>
                  <a:lnTo>
                    <a:pt x="10637" y="14"/>
                  </a:lnTo>
                  <a:lnTo>
                    <a:pt x="11614" y="59"/>
                  </a:lnTo>
                  <a:lnTo>
                    <a:pt x="12382" y="119"/>
                  </a:lnTo>
                  <a:lnTo>
                    <a:pt x="13034" y="253"/>
                  </a:lnTo>
                  <a:lnTo>
                    <a:pt x="13779" y="417"/>
                  </a:lnTo>
                  <a:lnTo>
                    <a:pt x="14500" y="611"/>
                  </a:lnTo>
                  <a:lnTo>
                    <a:pt x="14733" y="686"/>
                  </a:lnTo>
                  <a:lnTo>
                    <a:pt x="14989" y="790"/>
                  </a:lnTo>
                  <a:lnTo>
                    <a:pt x="15175" y="865"/>
                  </a:lnTo>
                  <a:lnTo>
                    <a:pt x="15385" y="954"/>
                  </a:lnTo>
                  <a:lnTo>
                    <a:pt x="15431" y="969"/>
                  </a:lnTo>
                  <a:lnTo>
                    <a:pt x="15594" y="1059"/>
                  </a:lnTo>
                  <a:lnTo>
                    <a:pt x="15757" y="1148"/>
                  </a:lnTo>
                  <a:lnTo>
                    <a:pt x="15920" y="1267"/>
                  </a:lnTo>
                  <a:lnTo>
                    <a:pt x="16106" y="1372"/>
                  </a:lnTo>
                  <a:lnTo>
                    <a:pt x="16665" y="1730"/>
                  </a:lnTo>
                  <a:lnTo>
                    <a:pt x="17014" y="1998"/>
                  </a:lnTo>
                  <a:lnTo>
                    <a:pt x="17480" y="2356"/>
                  </a:lnTo>
                  <a:lnTo>
                    <a:pt x="17852" y="2804"/>
                  </a:lnTo>
                  <a:lnTo>
                    <a:pt x="18178" y="3192"/>
                  </a:lnTo>
                  <a:lnTo>
                    <a:pt x="18527" y="3639"/>
                  </a:lnTo>
                  <a:lnTo>
                    <a:pt x="18806" y="4132"/>
                  </a:lnTo>
                  <a:lnTo>
                    <a:pt x="19086" y="4713"/>
                  </a:lnTo>
                  <a:lnTo>
                    <a:pt x="19272" y="5191"/>
                  </a:lnTo>
                  <a:lnTo>
                    <a:pt x="19295" y="9606"/>
                  </a:lnTo>
                  <a:lnTo>
                    <a:pt x="21600" y="9606"/>
                  </a:lnTo>
                  <a:lnTo>
                    <a:pt x="21600" y="16289"/>
                  </a:lnTo>
                  <a:lnTo>
                    <a:pt x="21413" y="17184"/>
                  </a:lnTo>
                  <a:lnTo>
                    <a:pt x="21041" y="17900"/>
                  </a:lnTo>
                  <a:lnTo>
                    <a:pt x="20668" y="18377"/>
                  </a:lnTo>
                  <a:lnTo>
                    <a:pt x="20343" y="18855"/>
                  </a:lnTo>
                  <a:lnTo>
                    <a:pt x="19924" y="19332"/>
                  </a:lnTo>
                  <a:lnTo>
                    <a:pt x="19388" y="19809"/>
                  </a:lnTo>
                  <a:lnTo>
                    <a:pt x="18806" y="20242"/>
                  </a:lnTo>
                  <a:lnTo>
                    <a:pt x="18062" y="20585"/>
                  </a:lnTo>
                  <a:lnTo>
                    <a:pt x="17270" y="20883"/>
                  </a:lnTo>
                  <a:lnTo>
                    <a:pt x="16525" y="21182"/>
                  </a:lnTo>
                  <a:lnTo>
                    <a:pt x="15548" y="21420"/>
                  </a:lnTo>
                  <a:lnTo>
                    <a:pt x="14803" y="21540"/>
                  </a:lnTo>
                  <a:lnTo>
                    <a:pt x="13662" y="21674"/>
                  </a:lnTo>
                  <a:lnTo>
                    <a:pt x="8379" y="21659"/>
                  </a:lnTo>
                  <a:lnTo>
                    <a:pt x="7168" y="21540"/>
                  </a:lnTo>
                  <a:lnTo>
                    <a:pt x="6098" y="21331"/>
                  </a:lnTo>
                  <a:lnTo>
                    <a:pt x="5050" y="21092"/>
                  </a:lnTo>
                  <a:lnTo>
                    <a:pt x="4003" y="20764"/>
                  </a:lnTo>
                  <a:lnTo>
                    <a:pt x="3258" y="20391"/>
                  </a:lnTo>
                  <a:lnTo>
                    <a:pt x="2769" y="20123"/>
                  </a:lnTo>
                  <a:lnTo>
                    <a:pt x="2281" y="19720"/>
                  </a:lnTo>
                  <a:lnTo>
                    <a:pt x="1862" y="19407"/>
                  </a:lnTo>
                  <a:lnTo>
                    <a:pt x="1489" y="19079"/>
                  </a:lnTo>
                  <a:lnTo>
                    <a:pt x="1070" y="18676"/>
                  </a:lnTo>
                  <a:lnTo>
                    <a:pt x="744" y="18258"/>
                  </a:lnTo>
                  <a:lnTo>
                    <a:pt x="325" y="17661"/>
                  </a:lnTo>
                  <a:lnTo>
                    <a:pt x="162" y="17035"/>
                  </a:lnTo>
                  <a:lnTo>
                    <a:pt x="93" y="16468"/>
                  </a:lnTo>
                  <a:lnTo>
                    <a:pt x="93" y="9606"/>
                  </a:lnTo>
                  <a:close/>
                  <a:moveTo>
                    <a:pt x="6098" y="9591"/>
                  </a:moveTo>
                  <a:lnTo>
                    <a:pt x="6098" y="5220"/>
                  </a:lnTo>
                  <a:lnTo>
                    <a:pt x="6191" y="4907"/>
                  </a:lnTo>
                  <a:lnTo>
                    <a:pt x="6307" y="4639"/>
                  </a:lnTo>
                  <a:lnTo>
                    <a:pt x="6517" y="4370"/>
                  </a:lnTo>
                  <a:lnTo>
                    <a:pt x="6680" y="4087"/>
                  </a:lnTo>
                  <a:lnTo>
                    <a:pt x="6889" y="3878"/>
                  </a:lnTo>
                  <a:lnTo>
                    <a:pt x="7308" y="3520"/>
                  </a:lnTo>
                  <a:lnTo>
                    <a:pt x="7843" y="3281"/>
                  </a:lnTo>
                  <a:lnTo>
                    <a:pt x="8402" y="3013"/>
                  </a:lnTo>
                  <a:lnTo>
                    <a:pt x="9031" y="2834"/>
                  </a:lnTo>
                  <a:lnTo>
                    <a:pt x="9659" y="2700"/>
                  </a:lnTo>
                  <a:lnTo>
                    <a:pt x="10497" y="2625"/>
                  </a:lnTo>
                  <a:lnTo>
                    <a:pt x="11125" y="2655"/>
                  </a:lnTo>
                  <a:lnTo>
                    <a:pt x="11987" y="2789"/>
                  </a:lnTo>
                  <a:lnTo>
                    <a:pt x="12522" y="2893"/>
                  </a:lnTo>
                  <a:lnTo>
                    <a:pt x="13011" y="3028"/>
                  </a:lnTo>
                  <a:lnTo>
                    <a:pt x="13290" y="3192"/>
                  </a:lnTo>
                  <a:lnTo>
                    <a:pt x="13709" y="3371"/>
                  </a:lnTo>
                  <a:lnTo>
                    <a:pt x="13872" y="3505"/>
                  </a:lnTo>
                  <a:lnTo>
                    <a:pt x="14058" y="3639"/>
                  </a:lnTo>
                  <a:lnTo>
                    <a:pt x="14291" y="3788"/>
                  </a:lnTo>
                  <a:lnTo>
                    <a:pt x="14431" y="3953"/>
                  </a:lnTo>
                  <a:lnTo>
                    <a:pt x="14617" y="4102"/>
                  </a:lnTo>
                  <a:lnTo>
                    <a:pt x="14826" y="4311"/>
                  </a:lnTo>
                  <a:lnTo>
                    <a:pt x="14919" y="4534"/>
                  </a:lnTo>
                  <a:lnTo>
                    <a:pt x="15036" y="4773"/>
                  </a:lnTo>
                  <a:lnTo>
                    <a:pt x="15175" y="5027"/>
                  </a:lnTo>
                  <a:lnTo>
                    <a:pt x="15245" y="5220"/>
                  </a:lnTo>
                  <a:lnTo>
                    <a:pt x="15245" y="9591"/>
                  </a:lnTo>
                  <a:lnTo>
                    <a:pt x="6098" y="9591"/>
                  </a:lnTo>
                  <a:close/>
                </a:path>
                <a:path w="21600" h="21600">
                  <a:moveTo>
                    <a:pt x="93" y="9606"/>
                  </a:moveTo>
                  <a:lnTo>
                    <a:pt x="21600" y="9606"/>
                  </a:lnTo>
                  <a:close/>
                </a:path>
                <a:path w="21600" h="21600">
                  <a:moveTo>
                    <a:pt x="11684" y="17109"/>
                  </a:moveTo>
                  <a:lnTo>
                    <a:pt x="12266" y="19317"/>
                  </a:lnTo>
                  <a:lnTo>
                    <a:pt x="9659" y="19317"/>
                  </a:lnTo>
                  <a:lnTo>
                    <a:pt x="10287" y="17124"/>
                  </a:lnTo>
                  <a:lnTo>
                    <a:pt x="10008" y="16975"/>
                  </a:lnTo>
                  <a:lnTo>
                    <a:pt x="9799" y="16722"/>
                  </a:lnTo>
                  <a:lnTo>
                    <a:pt x="9752" y="16408"/>
                  </a:lnTo>
                  <a:lnTo>
                    <a:pt x="9822" y="16170"/>
                  </a:lnTo>
                  <a:lnTo>
                    <a:pt x="10008" y="16006"/>
                  </a:lnTo>
                  <a:lnTo>
                    <a:pt x="10148" y="15871"/>
                  </a:lnTo>
                  <a:lnTo>
                    <a:pt x="10381" y="15782"/>
                  </a:lnTo>
                  <a:lnTo>
                    <a:pt x="10660" y="15692"/>
                  </a:lnTo>
                  <a:lnTo>
                    <a:pt x="11009" y="15677"/>
                  </a:lnTo>
                  <a:lnTo>
                    <a:pt x="11288" y="15722"/>
                  </a:lnTo>
                  <a:lnTo>
                    <a:pt x="11614" y="15782"/>
                  </a:lnTo>
                  <a:lnTo>
                    <a:pt x="11893" y="15946"/>
                  </a:lnTo>
                  <a:lnTo>
                    <a:pt x="12033" y="16080"/>
                  </a:lnTo>
                  <a:lnTo>
                    <a:pt x="12173" y="16229"/>
                  </a:lnTo>
                  <a:lnTo>
                    <a:pt x="12196" y="16408"/>
                  </a:lnTo>
                  <a:lnTo>
                    <a:pt x="12103" y="16722"/>
                  </a:lnTo>
                  <a:lnTo>
                    <a:pt x="11987" y="16856"/>
                  </a:lnTo>
                  <a:lnTo>
                    <a:pt x="11847" y="16975"/>
                  </a:lnTo>
                  <a:lnTo>
                    <a:pt x="11684" y="17109"/>
                  </a:lnTo>
                </a:path>
              </a:pathLst>
            </a:custGeom>
            <a:solidFill>
              <a:srgbClr val="C0C0C0"/>
            </a:solidFill>
            <a:ln w="381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125" name="Group 8"/>
          <p:cNvGrpSpPr/>
          <p:nvPr/>
        </p:nvGrpSpPr>
        <p:grpSpPr>
          <a:xfrm>
            <a:off x="684213" y="2781300"/>
            <a:ext cx="215900" cy="1663700"/>
            <a:chOff x="0" y="0"/>
            <a:chExt cx="340" cy="2620"/>
          </a:xfrm>
        </p:grpSpPr>
        <p:sp>
          <p:nvSpPr>
            <p:cNvPr id="5126" name="Litebulb"/>
            <p:cNvSpPr>
              <a:spLocks noEditPoints="1"/>
            </p:cNvSpPr>
            <p:nvPr/>
          </p:nvSpPr>
          <p:spPr>
            <a:xfrm>
              <a:off x="0" y="0"/>
              <a:ext cx="340" cy="577"/>
            </a:xfrm>
            <a:custGeom>
              <a:avLst/>
              <a:gdLst>
                <a:gd name="txL" fmla="*/ 3558 w 21600"/>
                <a:gd name="txT" fmla="*/ 2171 h 21600"/>
                <a:gd name="txR" fmla="*/ 18296 w 21600"/>
                <a:gd name="txB" fmla="*/ 9284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7" name="Litebulb"/>
            <p:cNvSpPr>
              <a:spLocks noEditPoints="1"/>
            </p:cNvSpPr>
            <p:nvPr/>
          </p:nvSpPr>
          <p:spPr>
            <a:xfrm>
              <a:off x="0" y="1020"/>
              <a:ext cx="340" cy="577"/>
            </a:xfrm>
            <a:custGeom>
              <a:avLst/>
              <a:gdLst>
                <a:gd name="txL" fmla="*/ 3558 w 21600"/>
                <a:gd name="txT" fmla="*/ 2171 h 21600"/>
                <a:gd name="txR" fmla="*/ 18296 w 21600"/>
                <a:gd name="txB" fmla="*/ 9284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8" name="Litebulb"/>
            <p:cNvSpPr>
              <a:spLocks noEditPoints="1"/>
            </p:cNvSpPr>
            <p:nvPr/>
          </p:nvSpPr>
          <p:spPr>
            <a:xfrm>
              <a:off x="0" y="2042"/>
              <a:ext cx="340" cy="578"/>
            </a:xfrm>
            <a:custGeom>
              <a:avLst/>
              <a:gdLst>
                <a:gd name="txL" fmla="*/ 3558 w 21600"/>
                <a:gd name="txT" fmla="*/ 2205 h 21600"/>
                <a:gd name="txR" fmla="*/ 18296 w 21600"/>
                <a:gd name="txB" fmla="*/ 9268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 cap="flat" cmpd="sng">
              <a:solidFill>
                <a:srgbClr val="0000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blinds dir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3"/>
          <p:cNvSpPr>
            <a:spLocks noGrp="1"/>
          </p:cNvSpPr>
          <p:nvPr>
            <p:ph type="body"/>
          </p:nvPr>
        </p:nvSpPr>
        <p:spPr>
          <a:xfrm>
            <a:off x="629920" y="1418590"/>
            <a:ext cx="7915275" cy="466280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模拟通信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频带利用率高、设备简单；但抗干扰能力差、保密性差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数字通信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抗干扰能力强、传输差错可以控制、方便处理、保密性好、易于集成、易于多媒体通信；但频带利用率低、设备复杂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代表通信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</a:rPr>
              <a:t>发展方向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771" name="Rectangle 2"/>
          <p:cNvSpPr>
            <a:spLocks noGrp="1"/>
          </p:cNvSpPr>
          <p:nvPr>
            <p:ph type="title"/>
          </p:nvPr>
        </p:nvSpPr>
        <p:spPr>
          <a:xfrm>
            <a:off x="1403350" y="476250"/>
            <a:ext cx="6624638" cy="77152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</a:rPr>
              <a:t>五 模拟通信与数字通信的优缺点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772" name="AutoShape 4"/>
          <p:cNvSpPr/>
          <p:nvPr/>
        </p:nvSpPr>
        <p:spPr>
          <a:xfrm>
            <a:off x="4267200" y="2600325"/>
            <a:ext cx="4530090" cy="1372870"/>
          </a:xfrm>
          <a:prstGeom prst="wedgeRoundRectCallout">
            <a:avLst>
              <a:gd name="adj1" fmla="val -82157"/>
              <a:gd name="adj2" fmla="val -38699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一路模拟电话带宽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4kHz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一路相同质量的数字电话带宽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64kHz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，经过压缩处理后也要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20kHz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549275"/>
            <a:ext cx="6553200" cy="663575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1.3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通信系统的分类及通信方式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401445"/>
            <a:ext cx="7740650" cy="529526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1.3.1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通信系统分类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 按消息的物理特性分类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电报通信系统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电话通信系统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数据通信系统      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图象通信系统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二 按调制方式分类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基带传输系统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频带传输系统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调制的目的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调制的方式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" name="组合 9"/>
          <p:cNvGrpSpPr/>
          <p:nvPr/>
        </p:nvGrpSpPr>
        <p:grpSpPr>
          <a:xfrm>
            <a:off x="3059113" y="4286250"/>
            <a:ext cx="6084887" cy="2571750"/>
            <a:chOff x="3059113" y="4286250"/>
            <a:chExt cx="6084887" cy="2571750"/>
          </a:xfrm>
        </p:grpSpPr>
        <p:grpSp>
          <p:nvGrpSpPr>
            <p:cNvPr id="33798" name="组合 8"/>
            <p:cNvGrpSpPr/>
            <p:nvPr/>
          </p:nvGrpSpPr>
          <p:grpSpPr>
            <a:xfrm>
              <a:off x="4143375" y="4286250"/>
              <a:ext cx="5000625" cy="2571750"/>
              <a:chOff x="4143375" y="4286250"/>
              <a:chExt cx="5000625" cy="2571750"/>
            </a:xfrm>
          </p:grpSpPr>
          <p:sp>
            <p:nvSpPr>
              <p:cNvPr id="29704" name="Oval 11"/>
              <p:cNvSpPr>
                <a:spLocks noChangeArrowheads="1"/>
              </p:cNvSpPr>
              <p:nvPr/>
            </p:nvSpPr>
            <p:spPr bwMode="auto">
              <a:xfrm>
                <a:off x="4143375" y="4286250"/>
                <a:ext cx="5000625" cy="2571750"/>
              </a:xfrm>
              <a:prstGeom prst="ellipse">
                <a:avLst/>
              </a:prstGeom>
              <a:solidFill>
                <a:srgbClr val="0000FF"/>
              </a:solidFill>
              <a:ln w="9525" cmpd="sng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连续 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线性调制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AM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DSB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波    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非线性调制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FM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调制 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数字调制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ASK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DPSK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                 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脉冲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脉冲模拟调制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PAM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PDM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调制    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脉冲数字调制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PCM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700" name="AutoShape 7"/>
              <p:cNvSpPr/>
              <p:nvPr/>
            </p:nvSpPr>
            <p:spPr bwMode="auto">
              <a:xfrm>
                <a:off x="5500688" y="4738688"/>
                <a:ext cx="215900" cy="719137"/>
              </a:xfrm>
              <a:prstGeom prst="leftBrace">
                <a:avLst>
                  <a:gd name="adj1" fmla="val 27757"/>
                  <a:gd name="adj2" fmla="val 50000"/>
                </a:avLst>
              </a:prstGeom>
              <a:noFill/>
              <a:ln w="38100" cmpd="sng">
                <a:solidFill>
                  <a:srgbClr val="CCFFFF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701" name="AutoShape 8"/>
              <p:cNvSpPr/>
              <p:nvPr/>
            </p:nvSpPr>
            <p:spPr bwMode="auto">
              <a:xfrm>
                <a:off x="5500688" y="5929313"/>
                <a:ext cx="214312" cy="500062"/>
              </a:xfrm>
              <a:prstGeom prst="leftBrace">
                <a:avLst>
                  <a:gd name="adj1" fmla="val 16621"/>
                  <a:gd name="adj2" fmla="val 50000"/>
                </a:avLst>
              </a:prstGeom>
              <a:noFill/>
              <a:ln w="38100" cmpd="sng">
                <a:solidFill>
                  <a:srgbClr val="CCFFFF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9702" name="Line 9"/>
            <p:cNvSpPr>
              <a:spLocks noChangeShapeType="1"/>
            </p:cNvSpPr>
            <p:nvPr/>
          </p:nvSpPr>
          <p:spPr bwMode="auto">
            <a:xfrm flipV="1">
              <a:off x="3059113" y="5572125"/>
              <a:ext cx="1084262" cy="377825"/>
            </a:xfrm>
            <a:prstGeom prst="line">
              <a:avLst/>
            </a:prstGeom>
            <a:noFill/>
            <a:ln w="38100" cmpd="sng">
              <a:solidFill>
                <a:schemeClr val="tx2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9703" name="AutoShape 12"/>
          <p:cNvSpPr>
            <a:spLocks noChangeArrowheads="1"/>
          </p:cNvSpPr>
          <p:nvPr/>
        </p:nvSpPr>
        <p:spPr bwMode="auto">
          <a:xfrm>
            <a:off x="5857875" y="1785938"/>
            <a:ext cx="3286125" cy="1366838"/>
          </a:xfrm>
          <a:prstGeom prst="cloudCallout">
            <a:avLst>
              <a:gd name="adj1" fmla="val -143451"/>
              <a:gd name="adj2" fmla="val 22263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便于信息传输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提高性能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有效利用频带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12875"/>
            <a:ext cx="7816850" cy="458597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 按信号特征分类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模拟通信系统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广播、电视、对讲机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数字通信系统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移动通信、计算机通信、数字电视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 按传输媒质分类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有线通信系统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电话、光纤通信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无线通信系统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短波通信、微波通信、</a:t>
            </a: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卫星通信、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太赫通信、激光通信、量子通信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常用传输媒质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举例？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23" name="AutoShape 12"/>
          <p:cNvSpPr>
            <a:spLocks noChangeArrowheads="1"/>
          </p:cNvSpPr>
          <p:nvPr/>
        </p:nvSpPr>
        <p:spPr bwMode="auto">
          <a:xfrm>
            <a:off x="5097780" y="5188585"/>
            <a:ext cx="4018280" cy="995045"/>
          </a:xfrm>
          <a:prstGeom prst="cloudCallout">
            <a:avLst>
              <a:gd name="adj1" fmla="val -70527"/>
              <a:gd name="adj2" fmla="val -22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什么叫传输媒质？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你了解哪些传输媒质？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476375" y="620713"/>
            <a:ext cx="3762375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rPr>
              <a:t>1.3.1 </a:t>
            </a:r>
            <a:r>
              <a:rPr kumimoji="0" lang="zh-CN" altLang="en-US" sz="32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rPr>
              <a:t>通信系统分类</a:t>
            </a:r>
            <a:endParaRPr kumimoji="0" lang="zh-CN" altLang="en-US" sz="32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Group 2"/>
          <p:cNvGraphicFramePr>
            <a:graphicFrameLocks noGrp="1"/>
          </p:cNvGraphicFramePr>
          <p:nvPr>
            <p:ph sz="quarter" idx="1"/>
          </p:nvPr>
        </p:nvGraphicFramePr>
        <p:xfrm>
          <a:off x="0" y="787400"/>
          <a:ext cx="9144000" cy="6070600"/>
        </p:xfrm>
        <a:graphic>
          <a:graphicData uri="http://schemas.openxmlformats.org/drawingml/2006/table">
            <a:tbl>
              <a:tblPr/>
              <a:tblGrid>
                <a:gridCol w="1714500"/>
                <a:gridCol w="1357313"/>
                <a:gridCol w="1500187"/>
                <a:gridCol w="1539875"/>
                <a:gridCol w="3032125"/>
              </a:tblGrid>
              <a:tr h="3264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频率范围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波长范围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符号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传输媒质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用途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3Hz~30KHz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VLF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甚低频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有线线对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长波无线电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水下通信、远程导航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电话、授时、声纳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30~300KHz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有线线对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长波无线电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电力线通信、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无线电信标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300KHz~3MHz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同轴电缆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中波无线电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广播、海事通信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业余无线电、测向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3~30MHz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同轴电缆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短波无线电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短波广播、业余无线电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电报、定点军用通信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30~300MHz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10~1M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米波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VHF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甚高频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同轴电缆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米波无线电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电视、调频广播、 导航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空中管制、陆地交通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300MHz~3GHz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分米波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UHF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特高频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波导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分米波无线电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电视、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、卫星通信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蜂窝网、微波链路、 雷达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3~30GHz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厘米波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超高频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波导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厘米波无线电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卫星通信、微波链路、机载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雷达、气象雷达、移动通信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11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30~300GHz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毫米波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EHF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极高频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波导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毫米波无线电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铁路业务、雷达着陆系统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微波接力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5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300~3000GHz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超极高频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亚毫米波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太赫通信、射电天文学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74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GHz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~10</a:t>
                      </a:r>
                      <a:r>
                        <a:rPr kumimoji="0" lang="en-US" sz="16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可见光、射线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光纤、激光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微软雅黑" panose="020B0503020204020204" pitchFamily="34" charset="-122"/>
                        </a:rPr>
                        <a:t>光通信、激光通信、量子通信</a:t>
                      </a:r>
                      <a:endParaRPr kumimoji="0" 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820" name="Rectangle 390"/>
          <p:cNvSpPr>
            <a:spLocks noChangeArrowheads="1"/>
          </p:cNvSpPr>
          <p:nvPr/>
        </p:nvSpPr>
        <p:spPr bwMode="auto">
          <a:xfrm>
            <a:off x="0" y="0"/>
            <a:ext cx="9144000" cy="714375"/>
          </a:xfrm>
          <a:prstGeom prst="rect">
            <a:avLst/>
          </a:prstGeom>
          <a:solidFill>
            <a:schemeClr val="accent1"/>
          </a:solidFill>
          <a:ln w="9525" cmpd="sng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五 按频段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波长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划分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8" name="Picture 5" descr="http://www.istis.sh.cn/updata/editor/UploadFile/2014122510121886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835" y="0"/>
            <a:ext cx="4241165" cy="1708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" y="1388745"/>
            <a:ext cx="5233670" cy="420624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六 按信号复用方式分类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5875" marR="0" lvl="0" indent="-158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频分复用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广播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5875" marR="0" lvl="0" indent="-158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时分复用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PCM电话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5875" marR="0" lvl="0" indent="-158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码分复用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CDMA移动通信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15875" marR="0" lvl="0" indent="-158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空分复用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卫星通信</a:t>
            </a: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七 按通信方式分类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449070" y="562293"/>
            <a:ext cx="3762375" cy="584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algn="l" defTabSz="914400"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2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rPr>
              <a:t>1.3.1 </a:t>
            </a:r>
            <a:r>
              <a:rPr kumimoji="0" lang="zh-CN" altLang="en-US" sz="3200" b="1" kern="1200" cap="none" spc="0" normalizeH="0" baseline="0" noProof="0" dirty="0">
                <a:solidFill>
                  <a:schemeClr val="hlink"/>
                </a:solidFill>
                <a:latin typeface="+mn-ea"/>
                <a:ea typeface="+mn-ea"/>
                <a:cs typeface="+mn-cs"/>
              </a:rPr>
              <a:t>通信系统分类</a:t>
            </a:r>
            <a:endParaRPr kumimoji="0" lang="zh-CN" altLang="en-US" sz="3200" kern="1200" cap="none" spc="0" normalizeH="0" baseline="0" noProof="0" dirty="0">
              <a:latin typeface="+mn-ea"/>
              <a:ea typeface="+mn-ea"/>
              <a:cs typeface="+mn-cs"/>
            </a:endParaRPr>
          </a:p>
        </p:txBody>
      </p:sp>
      <p:pic>
        <p:nvPicPr>
          <p:cNvPr id="36869" name="Picture 7" descr="http://www.crte.com.cn/Portals/0/images/image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70" y="1708785"/>
            <a:ext cx="4240530" cy="181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Picture 12" descr="C:\Documents and Settings\Administrator\桌面\空分复用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85" y="5140325"/>
            <a:ext cx="4145915" cy="1745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1" name="Picture 14" descr="http://pic.baike.soso.com/p/20131202/20131202104422-116504447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085" y="3524885"/>
            <a:ext cx="4145915" cy="1615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blinds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04813"/>
            <a:ext cx="4433888" cy="79216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1.3.2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通信方式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545" y="1411605"/>
            <a:ext cx="7479030" cy="470662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 按消息传递的方向与时间关系分类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单工通信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遥测、遥控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半双工通信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对讲机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全双工通信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电话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二 按数字信号码元排列方法分类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串行传输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串口通信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并行传输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并口通信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6445250" y="0"/>
            <a:ext cx="2700338" cy="1125538"/>
          </a:xfrm>
          <a:prstGeom prst="wedgeRoundRectCallout">
            <a:avLst>
              <a:gd name="adj1" fmla="val -93843"/>
              <a:gd name="adj2" fmla="val 4413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通信方式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通信双方之间的工作方式或信号的传输方式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4963795"/>
            <a:ext cx="4754245" cy="1913890"/>
          </a:xfrm>
          <a:prstGeom prst="rect">
            <a:avLst/>
          </a:prstGeom>
        </p:spPr>
      </p:pic>
      <p:pic>
        <p:nvPicPr>
          <p:cNvPr id="10" name="图片 9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210" y="4869815"/>
            <a:ext cx="4185920" cy="2007870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404813"/>
            <a:ext cx="4433888" cy="79216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1.3.2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通信方式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540" y="1424940"/>
            <a:ext cx="7519035" cy="529082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三 按同步方式分类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同步通信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通信双方同步进行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异步通信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通信双方无需特定的同步信号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四 按通信系统分类</a:t>
            </a:r>
            <a:endParaRPr kumimoji="0" lang="en-US" altLang="zh-CN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专线通信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点对点通信、激光通信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2.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通信网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多点通信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网络通信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、电信网、广播电视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5" name="图片 4" descr="图片同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2238375"/>
            <a:ext cx="3012440" cy="1160780"/>
          </a:xfrm>
          <a:prstGeom prst="rect">
            <a:avLst/>
          </a:prstGeom>
        </p:spPr>
      </p:pic>
      <p:pic>
        <p:nvPicPr>
          <p:cNvPr id="6" name="图片 5" descr="图片同步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90" y="-17145"/>
            <a:ext cx="3012440" cy="1043305"/>
          </a:xfrm>
          <a:prstGeom prst="rect">
            <a:avLst/>
          </a:prstGeom>
        </p:spPr>
      </p:pic>
      <p:pic>
        <p:nvPicPr>
          <p:cNvPr id="7" name="图片 6" descr="图片同步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690" y="1116330"/>
            <a:ext cx="3013075" cy="1040765"/>
          </a:xfrm>
          <a:prstGeom prst="rect">
            <a:avLst/>
          </a:prstGeom>
        </p:spPr>
      </p:pic>
      <p:pic>
        <p:nvPicPr>
          <p:cNvPr id="8" name="图片 7" descr="图片同步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690" y="3480435"/>
            <a:ext cx="3012440" cy="98869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/>
          </p:cNvSpPr>
          <p:nvPr>
            <p:ph type="title"/>
          </p:nvPr>
        </p:nvSpPr>
        <p:spPr>
          <a:xfrm>
            <a:off x="1547813" y="476250"/>
            <a:ext cx="4537075" cy="72072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微软雅黑" panose="020B0503020204020204" pitchFamily="34" charset="-122"/>
              </a:rPr>
              <a:t>1.4  </a:t>
            </a:r>
            <a:r>
              <a:rPr lang="zh-CN" altLang="en-US" dirty="0">
                <a:solidFill>
                  <a:schemeClr val="hlink"/>
                </a:solidFill>
                <a:latin typeface="微软雅黑" panose="020B0503020204020204" pitchFamily="34" charset="-122"/>
              </a:rPr>
              <a:t>信息及其度量</a:t>
            </a:r>
            <a:endParaRPr lang="zh-CN" altLang="en-US" dirty="0">
              <a:solidFill>
                <a:schemeClr val="hlink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type="body"/>
          </p:nvPr>
        </p:nvSpPr>
        <p:spPr>
          <a:xfrm>
            <a:off x="501015" y="1401445"/>
            <a:ext cx="8214360" cy="468122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一 信息的基本概念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sym typeface="+mn-ea"/>
              </a:rPr>
              <a:t>信息、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消息及其关系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消息中有意义的内容                                      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抽象的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有待于传输的文字、图象、语音等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消息与信息的关系</a:t>
            </a:r>
            <a:r>
              <a:rPr lang="en-US" altLang="zh-CN" sz="2400" dirty="0"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消息中不确定的内容构成信息，不同形式的消息可包含相同的信息，相同的信息对不同的接收者所含的信息数量不同 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en-US" altLang="zh-CN" sz="10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信息量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信息量</a:t>
            </a:r>
            <a:r>
              <a:rPr lang="en-US" altLang="zh-CN" sz="2400" dirty="0"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衡量信息多少的物理量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信息量度量的要求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916" name="AutoShape 4"/>
          <p:cNvSpPr/>
          <p:nvPr/>
        </p:nvSpPr>
        <p:spPr>
          <a:xfrm>
            <a:off x="4857750" y="5422265"/>
            <a:ext cx="4251325" cy="1435735"/>
          </a:xfrm>
          <a:prstGeom prst="wedgeRoundRectCallout">
            <a:avLst>
              <a:gd name="adj1" fmla="val -71687"/>
              <a:gd name="adj2" fmla="val 14882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信息量和消息的种类无关信息量的多少和消息的重要性无关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信息量和事件发生的概率有关，越是难以发生的事情信息量就越大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7" name="AutoShape 6"/>
          <p:cNvSpPr/>
          <p:nvPr/>
        </p:nvSpPr>
        <p:spPr>
          <a:xfrm>
            <a:off x="4946015" y="4678045"/>
            <a:ext cx="2905760" cy="432435"/>
          </a:xfrm>
          <a:prstGeom prst="wedgeRoundRectCallout">
            <a:avLst>
              <a:gd name="adj1" fmla="val -59265"/>
              <a:gd name="adj2" fmla="val 108002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l"/>
            <a:r>
              <a: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由电场与电场强度想起</a:t>
            </a:r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38918" name="AutoShape 12"/>
          <p:cNvSpPr/>
          <p:nvPr/>
        </p:nvSpPr>
        <p:spPr>
          <a:xfrm>
            <a:off x="5724525" y="620713"/>
            <a:ext cx="3419475" cy="555625"/>
          </a:xfrm>
          <a:prstGeom prst="cloudCallout">
            <a:avLst>
              <a:gd name="adj1" fmla="val -81806"/>
              <a:gd name="adj2" fmla="val 22371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透过现象看本质！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3"/>
          <p:cNvSpPr>
            <a:spLocks noGrp="1"/>
          </p:cNvSpPr>
          <p:nvPr>
            <p:ph type="body"/>
          </p:nvPr>
        </p:nvSpPr>
        <p:spPr>
          <a:xfrm>
            <a:off x="468630" y="1428750"/>
            <a:ext cx="8201025" cy="5072380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(1)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概率论结论 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事件的不确定程度可以用其出现的概率来描述，事件出现的可能性越小则概率越小，反之越大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(2)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信息量与概率的关系 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消息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</a:rPr>
              <a:t>中的信息量</a:t>
            </a:r>
            <a:r>
              <a:rPr lang="en-US" altLang="zh-CN" dirty="0">
                <a:latin typeface="微软雅黑" panose="020B0503020204020204" pitchFamily="34" charset="-122"/>
              </a:rPr>
              <a:t>I(X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是消息发生的概率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的函数：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   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I(X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=[p(X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)]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消息出现的概率越小，所包含的信息量越大，反比关系：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   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I(X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∝ 1/ 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(3)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信息量线性相加原理 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由若干个独立事迹构成的消息有： 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    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I[p(X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…] = I[p(X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1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]+ I[p(X</a:t>
            </a:r>
            <a:r>
              <a:rPr lang="en-US" altLang="zh-CN" b="1" baseline="-25000" dirty="0">
                <a:solidFill>
                  <a:schemeClr val="tx2"/>
                </a:solidFill>
                <a:latin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</a:rPr>
              <a:t>) ]+…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9939" name="Rectangle 5"/>
          <p:cNvSpPr/>
          <p:nvPr/>
        </p:nvSpPr>
        <p:spPr>
          <a:xfrm>
            <a:off x="1428750" y="642938"/>
            <a:ext cx="44640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信息量与概率的关系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3"/>
          <p:cNvSpPr>
            <a:spLocks noGrp="1"/>
          </p:cNvSpPr>
          <p:nvPr>
            <p:ph type="body"/>
          </p:nvPr>
        </p:nvSpPr>
        <p:spPr>
          <a:xfrm>
            <a:off x="549275" y="1412875"/>
            <a:ext cx="8053705" cy="446595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若一个消息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</a:rPr>
              <a:t>出现的概率为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，则这则消息所含的信息量</a:t>
            </a:r>
            <a:r>
              <a:rPr lang="en-US" altLang="zh-CN" dirty="0">
                <a:latin typeface="微软雅黑" panose="020B0503020204020204" pitchFamily="34" charset="-122"/>
              </a:rPr>
              <a:t>I(X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</a:rPr>
              <a:t>为：       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              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I(X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)=log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[1/p(X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)]=-log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</a:rPr>
              <a:t>a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p(X</a:t>
            </a:r>
            <a:r>
              <a:rPr lang="en-US" altLang="zh-CN" b="1" baseline="-25000" dirty="0">
                <a:solidFill>
                  <a:srgbClr val="0000FF"/>
                </a:solidFill>
                <a:latin typeface="微软雅黑" panose="020B0503020204020204" pitchFamily="34" charset="-122"/>
              </a:rPr>
              <a:t>i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</a:rPr>
              <a:t>)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5.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信息量的单位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信息量的单位取决于对数底</a:t>
            </a:r>
            <a:r>
              <a:rPr lang="en-US" altLang="zh-CN" dirty="0">
                <a:latin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        </a:t>
            </a:r>
            <a:r>
              <a:rPr lang="en-US" altLang="zh-CN" dirty="0">
                <a:latin typeface="微软雅黑" panose="020B0503020204020204" pitchFamily="34" charset="-122"/>
              </a:rPr>
              <a:t>a=2</a:t>
            </a:r>
            <a:r>
              <a:rPr lang="zh-CN" altLang="en-US" dirty="0">
                <a:latin typeface="微软雅黑" panose="020B0503020204020204" pitchFamily="34" charset="-122"/>
              </a:rPr>
              <a:t>时信息量的单位为比特</a:t>
            </a:r>
            <a:r>
              <a:rPr lang="en-US" altLang="zh-CN" dirty="0">
                <a:latin typeface="微软雅黑" panose="020B0503020204020204" pitchFamily="34" charset="-122"/>
              </a:rPr>
              <a:t>(bit)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常用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        </a:t>
            </a:r>
            <a:r>
              <a:rPr lang="en-US" altLang="zh-CN" dirty="0">
                <a:latin typeface="微软雅黑" panose="020B0503020204020204" pitchFamily="34" charset="-122"/>
              </a:rPr>
              <a:t>a=e</a:t>
            </a:r>
            <a:r>
              <a:rPr lang="zh-CN" altLang="en-US" dirty="0">
                <a:latin typeface="微软雅黑" panose="020B0503020204020204" pitchFamily="34" charset="-122"/>
              </a:rPr>
              <a:t>时信息量的单位为奈特</a:t>
            </a:r>
            <a:r>
              <a:rPr lang="en-US" altLang="zh-CN" dirty="0">
                <a:latin typeface="微软雅黑" panose="020B0503020204020204" pitchFamily="34" charset="-122"/>
              </a:rPr>
              <a:t>(nat)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dirty="0">
                <a:latin typeface="微软雅黑" panose="020B0503020204020204" pitchFamily="34" charset="-122"/>
              </a:rPr>
              <a:t>        a=10</a:t>
            </a:r>
            <a:r>
              <a:rPr lang="zh-CN" altLang="en-US" dirty="0">
                <a:latin typeface="微软雅黑" panose="020B0503020204020204" pitchFamily="34" charset="-122"/>
              </a:rPr>
              <a:t>时信息量的单位为哈特莱</a:t>
            </a:r>
            <a:r>
              <a:rPr lang="en-US" altLang="zh-CN" dirty="0">
                <a:latin typeface="微软雅黑" panose="020B0503020204020204" pitchFamily="34" charset="-122"/>
              </a:rPr>
              <a:t>(Hartley)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2090" y="680085"/>
            <a:ext cx="3014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信息量的定义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矩形 4"/>
          <p:cNvSpPr/>
          <p:nvPr/>
        </p:nvSpPr>
        <p:spPr>
          <a:xfrm>
            <a:off x="642938" y="3071813"/>
            <a:ext cx="7858125" cy="28686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是物质或精神状态的一种反映，在不同的时期有不同的表现形式。例如：文字、数据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，话音、图象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前者称为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离散消息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消息的状态是可数或离散的；后者称为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连续消息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消息的状态是连续变化的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信息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消息的有效内容称为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。不同消息可有相同内容</a:t>
            </a: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6147" name="Rectangle 2"/>
          <p:cNvSpPr>
            <a:spLocks noGrp="1"/>
          </p:cNvSpPr>
          <p:nvPr>
            <p:ph type="title"/>
          </p:nvPr>
        </p:nvSpPr>
        <p:spPr>
          <a:xfrm>
            <a:off x="1476375" y="476250"/>
            <a:ext cx="5953125" cy="72072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微软雅黑" panose="020B0503020204020204" pitchFamily="34" charset="-122"/>
              </a:rPr>
              <a:t>1.1  </a:t>
            </a:r>
            <a:r>
              <a:rPr lang="zh-CN" altLang="en-US" dirty="0">
                <a:solidFill>
                  <a:schemeClr val="hlink"/>
                </a:solidFill>
                <a:latin typeface="微软雅黑" panose="020B0503020204020204" pitchFamily="34" charset="-122"/>
              </a:rPr>
              <a:t>通信的基本概念</a:t>
            </a:r>
            <a:endParaRPr lang="zh-CN" altLang="en-US" dirty="0">
              <a:solidFill>
                <a:schemeClr val="hlink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48" name="Rectangle 3"/>
          <p:cNvSpPr>
            <a:spLocks noGrp="1"/>
          </p:cNvSpPr>
          <p:nvPr>
            <p:ph type="body"/>
          </p:nvPr>
        </p:nvSpPr>
        <p:spPr>
          <a:xfrm>
            <a:off x="642938" y="1412875"/>
            <a:ext cx="7929562" cy="1516063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一 什么叫通信？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传统的理解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信息的传输。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</a:rPr>
              <a:t>通信的目的：</a:t>
            </a:r>
            <a:r>
              <a:rPr lang="zh-CN" altLang="en-US" dirty="0">
                <a:latin typeface="微软雅黑" panose="020B0503020204020204" pitchFamily="34" charset="-122"/>
              </a:rPr>
              <a:t>传递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消息</a:t>
            </a:r>
            <a:r>
              <a:rPr lang="zh-CN" altLang="en-US" dirty="0">
                <a:latin typeface="微软雅黑" panose="020B0503020204020204" pitchFamily="34" charset="-122"/>
              </a:rPr>
              <a:t>中所包含的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</a:rPr>
              <a:t>信息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云形标注 4"/>
          <p:cNvSpPr>
            <a:spLocks noChangeArrowheads="1"/>
          </p:cNvSpPr>
          <p:nvPr/>
        </p:nvSpPr>
        <p:spPr bwMode="auto">
          <a:xfrm>
            <a:off x="7072313" y="4786313"/>
            <a:ext cx="1857375" cy="571500"/>
          </a:xfrm>
          <a:prstGeom prst="cloudCallout">
            <a:avLst>
              <a:gd name="adj1" fmla="val -61924"/>
              <a:gd name="adj2" fmla="val 100613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天气预报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3"/>
          <p:cNvSpPr>
            <a:spLocks noGrp="1"/>
          </p:cNvSpPr>
          <p:nvPr>
            <p:ph type="body"/>
          </p:nvPr>
        </p:nvSpPr>
        <p:spPr>
          <a:xfrm>
            <a:off x="487045" y="1428750"/>
            <a:ext cx="8260715" cy="460692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离散消息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       状态是可数的或离散的消息              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连续消息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                </a:t>
            </a:r>
            <a:r>
              <a:rPr lang="zh-CN" altLang="en-US" dirty="0">
                <a:latin typeface="微软雅黑" panose="020B0503020204020204" pitchFamily="34" charset="-122"/>
              </a:rPr>
              <a:t>离散信源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                        连续信源</a:t>
            </a:r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endParaRPr lang="en-US" altLang="x-none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等概率离散消息的信息量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en-US" altLang="zh-CN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个离散消息中，每一个消息出现的概率相等为</a:t>
            </a:r>
            <a:r>
              <a:rPr lang="en-US" altLang="zh-CN" dirty="0">
                <a:latin typeface="微软雅黑" panose="020B0503020204020204" pitchFamily="34" charset="-122"/>
              </a:rPr>
              <a:t>p=1/M</a:t>
            </a:r>
            <a:r>
              <a:rPr lang="zh-CN" altLang="en-US" dirty="0">
                <a:latin typeface="微软雅黑" panose="020B0503020204020204" pitchFamily="34" charset="-122"/>
              </a:rPr>
              <a:t>，则其信息量为：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                     </a:t>
            </a: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[1/(1/M)]       (bit)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若</a:t>
            </a:r>
            <a:r>
              <a:rPr lang="en-US" altLang="zh-CN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</a:rPr>
              <a:t>的整次幂</a:t>
            </a:r>
            <a:r>
              <a:rPr lang="en-US" altLang="zh-CN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2</a:t>
            </a:r>
            <a:r>
              <a:rPr lang="en-US" altLang="zh-CN" baseline="30000" dirty="0">
                <a:latin typeface="微软雅黑" panose="020B0503020204020204" pitchFamily="34" charset="-122"/>
              </a:rPr>
              <a:t>k</a:t>
            </a:r>
            <a:r>
              <a:rPr lang="en-US" altLang="zh-CN" dirty="0">
                <a:latin typeface="微软雅黑" panose="020B0503020204020204" pitchFamily="34" charset="-122"/>
              </a:rPr>
              <a:t>(k=1</a:t>
            </a:r>
            <a:r>
              <a:rPr lang="zh-CN" altLang="en-US" dirty="0"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</a:rPr>
              <a:t>3…)</a:t>
            </a:r>
            <a:r>
              <a:rPr lang="zh-CN" altLang="en-US" dirty="0">
                <a:latin typeface="微软雅黑" panose="020B0503020204020204" pitchFamily="34" charset="-122"/>
              </a:rPr>
              <a:t>，则：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10000"/>
              </a:lnSpc>
            </a:pPr>
            <a:r>
              <a:rPr lang="zh-CN" altLang="en-US" dirty="0">
                <a:latin typeface="微软雅黑" panose="020B0503020204020204" pitchFamily="34" charset="-122"/>
              </a:rPr>
              <a:t>                     </a:t>
            </a:r>
            <a:r>
              <a:rPr lang="en-US" altLang="zh-CN" dirty="0">
                <a:latin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[1/(1/2</a:t>
            </a:r>
            <a:r>
              <a:rPr lang="en-US" altLang="zh-CN" baseline="30000" dirty="0">
                <a:latin typeface="微软雅黑" panose="020B0503020204020204" pitchFamily="34" charset="-122"/>
              </a:rPr>
              <a:t>k</a:t>
            </a:r>
            <a:r>
              <a:rPr lang="en-US" altLang="zh-CN" dirty="0">
                <a:latin typeface="微软雅黑" panose="020B0503020204020204" pitchFamily="34" charset="-122"/>
              </a:rPr>
              <a:t>)]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k   (bit)</a:t>
            </a: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41987" name="Rectangle 2"/>
          <p:cNvSpPr>
            <a:spLocks noGrp="1"/>
          </p:cNvSpPr>
          <p:nvPr>
            <p:ph type="title"/>
          </p:nvPr>
        </p:nvSpPr>
        <p:spPr>
          <a:xfrm>
            <a:off x="1476375" y="476250"/>
            <a:ext cx="4319588" cy="72072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</a:rPr>
              <a:t>二 离散消息的信息量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1988" name="Group 4"/>
          <p:cNvGrpSpPr/>
          <p:nvPr/>
        </p:nvGrpSpPr>
        <p:grpSpPr>
          <a:xfrm>
            <a:off x="2776538" y="2492375"/>
            <a:ext cx="3024187" cy="287338"/>
            <a:chOff x="0" y="0"/>
            <a:chExt cx="4763" cy="452"/>
          </a:xfrm>
        </p:grpSpPr>
        <p:sp>
          <p:nvSpPr>
            <p:cNvPr id="41989" name="Line 4"/>
            <p:cNvSpPr/>
            <p:nvPr/>
          </p:nvSpPr>
          <p:spPr>
            <a:xfrm>
              <a:off x="2722" y="226"/>
              <a:ext cx="683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990" name="Line 5"/>
            <p:cNvSpPr/>
            <p:nvPr/>
          </p:nvSpPr>
          <p:spPr>
            <a:xfrm>
              <a:off x="0" y="0"/>
              <a:ext cx="0" cy="45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1991" name="Line 7"/>
            <p:cNvSpPr/>
            <p:nvPr/>
          </p:nvSpPr>
          <p:spPr>
            <a:xfrm>
              <a:off x="4763" y="0"/>
              <a:ext cx="0" cy="45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3"/>
          <p:cNvSpPr>
            <a:spLocks noGrp="1"/>
          </p:cNvSpPr>
          <p:nvPr>
            <p:ph type="body"/>
          </p:nvPr>
        </p:nvSpPr>
        <p:spPr>
          <a:xfrm>
            <a:off x="539750" y="1412875"/>
            <a:ext cx="8064500" cy="5087938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(1)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非等概率离散信源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消息是由</a:t>
            </a:r>
            <a:r>
              <a:rPr lang="en-US" altLang="zh-CN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个符号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…x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…x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组成的集合</a:t>
            </a:r>
            <a:r>
              <a:rPr lang="en-US" altLang="zh-CN" dirty="0">
                <a:latin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</a:rPr>
              <a:t>符号集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，每一个符号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</a:rPr>
              <a:t>在消息中按一定的概率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) … 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… 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</a:rPr>
              <a:t>出现，且</a:t>
            </a:r>
            <a:r>
              <a:rPr lang="en-US" altLang="x-none" dirty="0">
                <a:latin typeface="微软雅黑" panose="020B0503020204020204" pitchFamily="34" charset="-122"/>
              </a:rPr>
              <a:t>∑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</a:rPr>
              <a:t>，则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…x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…x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</a:rPr>
              <a:t>所包含的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信息量</a:t>
            </a:r>
            <a:r>
              <a:rPr lang="zh-CN" altLang="en-US" dirty="0">
                <a:latin typeface="微软雅黑" panose="020B0503020204020204" pitchFamily="34" charset="-122"/>
              </a:rPr>
              <a:t>分别为：</a:t>
            </a:r>
            <a:r>
              <a:rPr lang="en-US" altLang="zh-CN" dirty="0">
                <a:latin typeface="微软雅黑" panose="020B0503020204020204" pitchFamily="34" charset="-122"/>
              </a:rPr>
              <a:t>-log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</a:rPr>
              <a:t>-log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) -</a:t>
            </a:r>
            <a:r>
              <a:rPr lang="zh-CN" altLang="en-US" dirty="0"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</a:rPr>
              <a:t>…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… </a:t>
            </a:r>
            <a:r>
              <a:rPr lang="zh-CN" altLang="en-US" dirty="0"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</a:rPr>
              <a:t>-log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</a:rPr>
              <a:t>，每个符号所含的信息量用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统计平均的方法</a:t>
            </a:r>
            <a:r>
              <a:rPr lang="zh-CN" altLang="en-US" dirty="0">
                <a:latin typeface="微软雅黑" panose="020B0503020204020204" pitchFamily="34" charset="-122"/>
              </a:rPr>
              <a:t>来描述</a:t>
            </a:r>
            <a:r>
              <a:rPr lang="en-US" altLang="zh-CN" dirty="0">
                <a:latin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平均信息量 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(2)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信息源的熵 </a:t>
            </a:r>
            <a:endParaRPr lang="zh-CN" altLang="en-US" sz="24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latin typeface="微软雅黑" panose="020B0503020204020204" pitchFamily="34" charset="-122"/>
              </a:rPr>
              <a:t>                   </a:t>
            </a:r>
            <a:r>
              <a:rPr lang="en-US" altLang="zh-CN" dirty="0">
                <a:latin typeface="微软雅黑" panose="020B0503020204020204" pitchFamily="34" charset="-122"/>
              </a:rPr>
              <a:t>H(x)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) [-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</a:rPr>
              <a:t>) ]</a:t>
            </a:r>
            <a:r>
              <a:rPr lang="zh-CN" altLang="en-US" dirty="0">
                <a:latin typeface="微软雅黑" panose="020B0503020204020204" pitchFamily="34" charset="-122"/>
              </a:rPr>
              <a:t>＋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) [-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) ]</a:t>
            </a:r>
            <a:r>
              <a:rPr lang="zh-CN" altLang="en-US" dirty="0">
                <a:latin typeface="微软雅黑" panose="020B0503020204020204" pitchFamily="34" charset="-122"/>
              </a:rPr>
              <a:t>＋ </a:t>
            </a:r>
            <a:r>
              <a:rPr lang="en-US" altLang="zh-CN" dirty="0">
                <a:latin typeface="微软雅黑" panose="020B0503020204020204" pitchFamily="34" charset="-122"/>
              </a:rPr>
              <a:t>…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x-none" dirty="0">
                <a:latin typeface="微软雅黑" panose="020B0503020204020204" pitchFamily="34" charset="-122"/>
              </a:rPr>
              <a:t>                           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[-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]</a:t>
            </a:r>
            <a:r>
              <a:rPr lang="zh-CN" altLang="en-US" dirty="0">
                <a:latin typeface="微软雅黑" panose="020B0503020204020204" pitchFamily="34" charset="-122"/>
              </a:rPr>
              <a:t>＋ </a:t>
            </a:r>
            <a:r>
              <a:rPr lang="en-US" altLang="zh-CN" dirty="0">
                <a:latin typeface="微软雅黑" panose="020B0503020204020204" pitchFamily="34" charset="-122"/>
              </a:rPr>
              <a:t>… 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</a:rPr>
              <a:t>) [-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m</a:t>
            </a:r>
            <a:r>
              <a:rPr lang="en-US" altLang="zh-CN" dirty="0">
                <a:latin typeface="微软雅黑" panose="020B0503020204020204" pitchFamily="34" charset="-122"/>
              </a:rPr>
              <a:t>) ] 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dirty="0">
                <a:latin typeface="微软雅黑" panose="020B0503020204020204" pitchFamily="34" charset="-122"/>
              </a:rPr>
              <a:t>                      </a:t>
            </a:r>
            <a:r>
              <a:rPr lang="zh-CN" altLang="en-US" dirty="0">
                <a:latin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</a:rPr>
              <a:t>-</a:t>
            </a:r>
            <a:r>
              <a:rPr lang="el-GR" altLang="en-US" dirty="0">
                <a:latin typeface="微软雅黑" panose="020B0503020204020204" pitchFamily="34" charset="-122"/>
              </a:rPr>
              <a:t>Σ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[ 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p(X</a:t>
            </a:r>
            <a:r>
              <a:rPr lang="en-US" altLang="zh-CN" baseline="-25000" dirty="0">
                <a:latin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</a:rPr>
              <a:t>) ]                       (bit/</a:t>
            </a:r>
            <a:r>
              <a:rPr lang="zh-CN" altLang="en-US" dirty="0">
                <a:latin typeface="微软雅黑" panose="020B0503020204020204" pitchFamily="34" charset="-122"/>
              </a:rPr>
              <a:t>符号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最大熵： </a:t>
            </a:r>
            <a:r>
              <a:rPr lang="en-US" altLang="zh-CN" dirty="0">
                <a:latin typeface="微软雅黑" panose="020B0503020204020204" pitchFamily="34" charset="-122"/>
              </a:rPr>
              <a:t>H</a:t>
            </a:r>
            <a:r>
              <a:rPr lang="en-US" altLang="zh-CN" baseline="-25000" dirty="0">
                <a:latin typeface="微软雅黑" panose="020B0503020204020204" pitchFamily="34" charset="-122"/>
              </a:rPr>
              <a:t>max </a:t>
            </a:r>
            <a:r>
              <a:rPr lang="en-US" altLang="zh-CN" dirty="0">
                <a:latin typeface="微软雅黑" panose="020B0503020204020204" pitchFamily="34" charset="-122"/>
              </a:rPr>
              <a:t>(x) =-∑(1/M)log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(1/M) =log</a:t>
            </a:r>
            <a:r>
              <a:rPr lang="en-US" altLang="zh-CN" baseline="-25000" dirty="0">
                <a:latin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</a:rPr>
              <a:t>M      (bit/</a:t>
            </a:r>
            <a:r>
              <a:rPr lang="zh-CN" altLang="en-US" dirty="0">
                <a:latin typeface="微软雅黑" panose="020B0503020204020204" pitchFamily="34" charset="-122"/>
              </a:rPr>
              <a:t>符号</a:t>
            </a:r>
            <a:r>
              <a:rPr lang="en-US" altLang="zh-CN" dirty="0">
                <a:latin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(3)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总的信息量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</a:rPr>
              <a:t>I =m · H(x) 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43011" name="Rectangle 2"/>
          <p:cNvSpPr>
            <a:spLocks noGrp="1"/>
          </p:cNvSpPr>
          <p:nvPr>
            <p:ph type="title"/>
          </p:nvPr>
        </p:nvSpPr>
        <p:spPr>
          <a:xfrm>
            <a:off x="1476375" y="549275"/>
            <a:ext cx="5543550" cy="574675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</a:rPr>
              <a:t>非等概率离散消息的信息量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3012" name="AutoShape 6"/>
          <p:cNvSpPr/>
          <p:nvPr/>
        </p:nvSpPr>
        <p:spPr>
          <a:xfrm>
            <a:off x="7164388" y="3571875"/>
            <a:ext cx="1979612" cy="714375"/>
          </a:xfrm>
          <a:prstGeom prst="wedgeRoundRectCallout">
            <a:avLst>
              <a:gd name="adj1" fmla="val -128829"/>
              <a:gd name="adj2" fmla="val -3125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平均信息量也称信息源的熵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43013" name="AutoShape 7"/>
          <p:cNvSpPr/>
          <p:nvPr/>
        </p:nvSpPr>
        <p:spPr>
          <a:xfrm>
            <a:off x="7072313" y="6000750"/>
            <a:ext cx="1785937" cy="504825"/>
          </a:xfrm>
          <a:prstGeom prst="wedgeEllipseCallout">
            <a:avLst>
              <a:gd name="adj1" fmla="val -82556"/>
              <a:gd name="adj2" fmla="val -5539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等概率时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xfrm>
            <a:off x="1476375" y="620713"/>
            <a:ext cx="4032250" cy="576262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</a:rPr>
              <a:t>三 连续消息的信息量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sz="half"/>
          </p:nvPr>
        </p:nvSpPr>
        <p:spPr>
          <a:xfrm>
            <a:off x="1836738" y="1412875"/>
            <a:ext cx="5832475" cy="2520950"/>
          </a:xfrm>
        </p:spPr>
        <p:txBody>
          <a:bodyPr vert="horz" wrap="square" lIns="91440" tIns="45720" rIns="91440" bIns="45720" anchor="t"/>
          <a:lstStyle>
            <a:lvl1pPr lvl="0">
              <a:defRPr sz="1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marL="0" lvl="0" indent="0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连续消息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用概率密度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f(x)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来描述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平均信息量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相对熵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lvl="0" indent="0" eaLnBrk="1" hangingPunct="1">
              <a:lnSpc>
                <a:spcPct val="150000"/>
              </a:lnSpc>
            </a:pPr>
            <a:r>
              <a:rPr lang="en-US" altLang="x-none" sz="24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</a:t>
            </a:r>
            <a:r>
              <a:rPr lang="en-US" altLang="zh-CN" sz="2400" b="1" dirty="0">
                <a:latin typeface="微软雅黑" panose="020B0503020204020204" pitchFamily="34" charset="-122"/>
              </a:rPr>
              <a:t>H(x)=-∫f(x) log</a:t>
            </a:r>
            <a:r>
              <a:rPr lang="en-US" altLang="zh-CN" sz="2400" b="1" baseline="-25000" dirty="0">
                <a:latin typeface="微软雅黑" panose="020B0503020204020204" pitchFamily="34" charset="-122"/>
              </a:rPr>
              <a:t>e</a:t>
            </a:r>
            <a:r>
              <a:rPr lang="en-US" altLang="zh-CN" sz="2400" b="1" dirty="0">
                <a:latin typeface="微软雅黑" panose="020B0503020204020204" pitchFamily="34" charset="-122"/>
              </a:rPr>
              <a:t>f(x)dx</a:t>
            </a: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44036" name="Rectangle 10"/>
          <p:cNvSpPr/>
          <p:nvPr/>
        </p:nvSpPr>
        <p:spPr>
          <a:xfrm>
            <a:off x="511810" y="4284345"/>
            <a:ext cx="812101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(1-2) p11: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信息源由四个符号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组成，它们出现的概率分别为：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3/8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1/4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1/8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，且每个符号的出现都是独立的。试求某个消息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20102013021300120321010032101002310200202010312032100120210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的信息量</a:t>
            </a:r>
            <a:endParaRPr lang="zh-CN" altLang="en-US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4"/>
          <p:cNvSpPr/>
          <p:nvPr/>
        </p:nvSpPr>
        <p:spPr>
          <a:xfrm>
            <a:off x="557530" y="1357630"/>
            <a:ext cx="6830695" cy="307149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  平均信息量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=23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[1/(3/8)]=33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=14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[1/(1/4)]=28    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=13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[1/(1/4)]=26    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次：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=7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[1/(1/8)]=21      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总的信息量：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=108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消息共有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个符号，一个符号的平均信息量为：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I</a:t>
            </a:r>
            <a:r>
              <a: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/57=108/57=1.89   bit 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59" name="Rectangle 5"/>
          <p:cNvSpPr/>
          <p:nvPr/>
        </p:nvSpPr>
        <p:spPr>
          <a:xfrm>
            <a:off x="557530" y="4434205"/>
            <a:ext cx="6830695" cy="242379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解：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  信息熵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信息熵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H(x)= -</a:t>
            </a:r>
            <a:r>
              <a:rPr lang="el-GR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[-log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p(X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)]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=-3/8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(3/8)-1/4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(1/4)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-1/4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(1/4)-1/8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(1/8)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=1.91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 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H(x)*57=1.91*57=108.87    bit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0" name="Rectangle 10"/>
          <p:cNvSpPr/>
          <p:nvPr/>
        </p:nvSpPr>
        <p:spPr>
          <a:xfrm>
            <a:off x="9350375" y="5345113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endParaRPr lang="zh-CN" altLang="en-US" sz="2400" dirty="0">
              <a:latin typeface="Comic Sans MS" panose="030F0702030302020204" pitchFamily="66" charset="0"/>
              <a:ea typeface="楷体_GB2312" panose="02010609030101010101" pitchFamily="49" charset="-122"/>
            </a:endParaRPr>
          </a:p>
        </p:txBody>
      </p:sp>
      <p:sp>
        <p:nvSpPr>
          <p:cNvPr id="45061" name="AutoShape 6"/>
          <p:cNvSpPr/>
          <p:nvPr/>
        </p:nvSpPr>
        <p:spPr>
          <a:xfrm>
            <a:off x="5878195" y="78423"/>
            <a:ext cx="3143250" cy="785812"/>
          </a:xfrm>
          <a:prstGeom prst="wedgeRoundRectCallout">
            <a:avLst>
              <a:gd name="adj1" fmla="val -62898"/>
              <a:gd name="adj2" fmla="val 72852"/>
              <a:gd name="adj3" fmla="val 16667"/>
            </a:avLst>
          </a:prstGeom>
          <a:solidFill>
            <a:srgbClr val="FF99FF">
              <a:alpha val="74117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l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条条道路通罗马，但不同的道路有不同的景色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62" name="AutoShape 6"/>
          <p:cNvSpPr/>
          <p:nvPr/>
        </p:nvSpPr>
        <p:spPr>
          <a:xfrm>
            <a:off x="7483475" y="5211445"/>
            <a:ext cx="1657350" cy="1478280"/>
          </a:xfrm>
          <a:prstGeom prst="wedgeRoundRectCallout">
            <a:avLst>
              <a:gd name="adj1" fmla="val -51340"/>
              <a:gd name="adj2" fmla="val -70060"/>
              <a:gd name="adj3" fmla="val 16667"/>
            </a:avLst>
          </a:prstGeom>
          <a:solidFill>
            <a:srgbClr val="C0C0C0">
              <a:alpha val="74117"/>
            </a:srgb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/>
          <a:p>
            <a:pPr algn="l"/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理论与实际有不同的结果，如何学会分析结果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/>
          </p:nvPr>
        </p:nvSpPr>
        <p:spPr>
          <a:xfrm>
            <a:off x="1403350" y="476250"/>
            <a:ext cx="3744913" cy="773113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dirty="0">
                <a:solidFill>
                  <a:schemeClr val="hlink"/>
                </a:solidFill>
                <a:latin typeface="微软雅黑" panose="020B0503020204020204" pitchFamily="34" charset="-122"/>
              </a:rPr>
              <a:t>1.5  </a:t>
            </a:r>
            <a:r>
              <a:rPr lang="zh-CN" altLang="en-US" dirty="0">
                <a:solidFill>
                  <a:schemeClr val="hlink"/>
                </a:solidFill>
                <a:latin typeface="微软雅黑" panose="020B0503020204020204" pitchFamily="34" charset="-122"/>
              </a:rPr>
              <a:t>主要性能指标</a:t>
            </a:r>
            <a:endParaRPr lang="zh-CN" altLang="en-US" dirty="0">
              <a:solidFill>
                <a:schemeClr val="hlin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type="body"/>
          </p:nvPr>
        </p:nvSpPr>
        <p:spPr>
          <a:xfrm>
            <a:off x="524510" y="1402080"/>
            <a:ext cx="8119745" cy="495617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一 性能指标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也称质量指标，涉及有效性、可靠性、适应性、标准性、经济性、可维护性等，但传递信息的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</a:rPr>
              <a:t>有效性和可靠性</a:t>
            </a:r>
            <a:r>
              <a:rPr lang="zh-CN" altLang="en-US" dirty="0">
                <a:latin typeface="微软雅黑" panose="020B0503020204020204" pitchFamily="34" charset="-122"/>
              </a:rPr>
              <a:t>是通信系统最主要指标</a:t>
            </a:r>
            <a:r>
              <a:rPr lang="zh-CN" altLang="en-US" b="1" dirty="0">
                <a:latin typeface="微软雅黑" panose="020B0503020204020204" pitchFamily="34" charset="-122"/>
              </a:rPr>
              <a:t> </a:t>
            </a:r>
            <a:endParaRPr lang="zh-CN" altLang="en-US" b="1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有效性是“速度问题”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反映的是给定信道内能传输的信息内容的多少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可靠性是“质量问题”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反映的是接收信息的准确程度 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两者关系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相互矛盾、相互依赖、可以互换     </a:t>
            </a:r>
            <a:r>
              <a:rPr lang="en-US" altLang="zh-CN" dirty="0">
                <a:latin typeface="微软雅黑" panose="020B0503020204020204" pitchFamily="34" charset="-122"/>
              </a:rPr>
              <a:t>     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价值工程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084" name="AutoShape 6"/>
          <p:cNvSpPr/>
          <p:nvPr/>
        </p:nvSpPr>
        <p:spPr>
          <a:xfrm>
            <a:off x="6539230" y="3636010"/>
            <a:ext cx="2289810" cy="487680"/>
          </a:xfrm>
          <a:prstGeom prst="wedgeRoundRectCallout">
            <a:avLst>
              <a:gd name="adj1" fmla="val -56574"/>
              <a:gd name="adj2" fmla="val 77769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出租车司机的问话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6"/>
          <p:cNvSpPr/>
          <p:nvPr/>
        </p:nvSpPr>
        <p:spPr>
          <a:xfrm>
            <a:off x="6443345" y="5570855"/>
            <a:ext cx="2480945" cy="501650"/>
          </a:xfrm>
          <a:prstGeom prst="wedgeRoundRectCallout">
            <a:avLst>
              <a:gd name="adj1" fmla="val -56574"/>
              <a:gd name="adj2" fmla="val 77769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与环境的思考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1476375" y="404813"/>
            <a:ext cx="5903913" cy="792162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二 模拟通信系统的性能指标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/>
          </p:nvPr>
        </p:nvSpPr>
        <p:spPr>
          <a:xfrm>
            <a:off x="542925" y="1412875"/>
            <a:ext cx="8089265" cy="480250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有效性</a:t>
            </a:r>
            <a:endParaRPr lang="zh-CN" altLang="en-US" sz="2800" b="1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传输频带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占用信道的频带宽度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同样的消息不同的调制方式，则需要不同的频带宽度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传输速度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单位时间内传输的信息量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endParaRPr lang="zh-CN" altLang="en-US" sz="2400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 可靠性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信噪比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信号平均功率与噪声平均功率之比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                 电话：</a:t>
            </a:r>
            <a:r>
              <a:rPr lang="en-US" altLang="zh-CN" dirty="0">
                <a:latin typeface="微软雅黑" panose="020B0503020204020204" pitchFamily="34" charset="-122"/>
              </a:rPr>
              <a:t>20dB</a:t>
            </a:r>
            <a:r>
              <a:rPr lang="zh-CN" altLang="en-US" dirty="0">
                <a:latin typeface="微软雅黑" panose="020B0503020204020204" pitchFamily="34" charset="-122"/>
              </a:rPr>
              <a:t>，电视：</a:t>
            </a:r>
            <a:r>
              <a:rPr lang="en-US" altLang="zh-CN" dirty="0">
                <a:latin typeface="微软雅黑" panose="020B0503020204020204" pitchFamily="34" charset="-122"/>
              </a:rPr>
              <a:t>40dB</a:t>
            </a:r>
            <a:r>
              <a:rPr lang="zh-CN" altLang="en-US" dirty="0">
                <a:latin typeface="微软雅黑" panose="020B0503020204020204" pitchFamily="34" charset="-122"/>
              </a:rPr>
              <a:t>以上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均方误差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</a:rPr>
              <a:t>反映发送和接收信号之间的误差程度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eaLnBrk="1" hangingPunct="1">
              <a:lnSpc>
                <a:spcPct val="120000"/>
              </a:lnSpc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                 取决于信噪比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6084" name="AutoShape 6"/>
          <p:cNvSpPr/>
          <p:nvPr/>
        </p:nvSpPr>
        <p:spPr>
          <a:xfrm>
            <a:off x="6346825" y="3196590"/>
            <a:ext cx="2804795" cy="1235075"/>
          </a:xfrm>
          <a:prstGeom prst="wedgeRoundRectCallout">
            <a:avLst>
              <a:gd name="adj1" fmla="val -56574"/>
              <a:gd name="adj2" fmla="val 77769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你买手机的时候考虑哪些指标？如何考虑有效性和可靠性指标？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/>
          </p:nvPr>
        </p:nvSpPr>
        <p:spPr>
          <a:xfrm>
            <a:off x="1403350" y="500063"/>
            <a:ext cx="6264275" cy="768350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</a:rPr>
              <a:t>三 数字通信系统的性能指标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8131" name="Rectangle 3"/>
          <p:cNvSpPr>
            <a:spLocks noGrp="1"/>
          </p:cNvSpPr>
          <p:nvPr>
            <p:ph type="body"/>
          </p:nvPr>
        </p:nvSpPr>
        <p:spPr>
          <a:xfrm>
            <a:off x="524510" y="1414780"/>
            <a:ext cx="8070850" cy="5004435"/>
          </a:xfrm>
        </p:spPr>
        <p:txBody>
          <a:bodyPr vert="horz" wrap="square" lIns="91440" tIns="45720" rIns="91440" bIns="45720" anchor="t"/>
          <a:p>
            <a:pPr marL="0" indent="0" eaLnBrk="1" hangingPunct="1">
              <a:lnSpc>
                <a:spcPct val="10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码元的概念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数字信号由码元组成，码元携带一定的信息量。二进制码元、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进制码元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endParaRPr lang="zh-CN" altLang="en-US" sz="1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码元长度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数字通信中常用时间间隔相同的信号来表示一位二进制数字，这个时间间隔称为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码元长度</a:t>
            </a:r>
            <a:endParaRPr lang="zh-CN" altLang="en-US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endParaRPr lang="en-US" altLang="zh-CN" sz="1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有效性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传输速率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码元传输速率、码元速率、传码率、波特率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单位时间内传送码元的数目，单位是波特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endParaRPr lang="zh-CN" altLang="en-US" sz="1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二进制码元速率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进制码元速率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800" b="1" baseline="-25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的关系：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00000"/>
              </a:lnSpc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    R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R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515" y="1410970"/>
            <a:ext cx="8055610" cy="530479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信息传输率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8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信息速率、传信率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单位时间传递的信息量，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                     单位： “比特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秒”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(bit/s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bps )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消息速率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单位时间内传输的消息数目，传递文字的单位：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                 “字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秒”                        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少用！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码元速率与信息速率的关系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二进制：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数值相同、单位不同，有时简称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数码率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进制：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log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  (bps)     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=R</a:t>
            </a:r>
            <a:r>
              <a:rPr kumimoji="0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bN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log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 (B)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频带利用率</a:t>
            </a:r>
            <a:r>
              <a:rPr kumimoji="0" lang="el-G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η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单位频带传输的信息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码元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速率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el-G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η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R</a:t>
            </a:r>
            <a:r>
              <a:rPr kumimoji="0" lang="en-US" altLang="zh-CN" sz="20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/B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“bit/(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s·Hz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或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bps/Hz”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el-G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η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=R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/B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“B/Hz”</a:t>
            </a:r>
            <a:endParaRPr kumimoji="0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el-G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η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</a:t>
            </a:r>
            <a:r>
              <a:rPr kumimoji="0" lang="el-G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η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log</a:t>
            </a:r>
            <a:r>
              <a:rPr kumimoji="0" lang="en-US" altLang="zh-CN" sz="20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N     B=1/T     </a:t>
            </a:r>
            <a:r>
              <a:rPr kumimoji="0" lang="en-US" altLang="zh-CN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码元长度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3840" y="687070"/>
            <a:ext cx="19367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有效性</a:t>
            </a:r>
            <a:endParaRPr lang="zh-CN" altLang="en-US" sz="2800"/>
          </a:p>
        </p:txBody>
      </p:sp>
    </p:spTree>
  </p:cSld>
  <p:clrMapOvr>
    <a:masterClrMapping/>
  </p:clrMapOvr>
  <p:transition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549275"/>
            <a:ext cx="2016125" cy="647700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3. 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可靠性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80" y="1412875"/>
            <a:ext cx="8035925" cy="471360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用差错率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错误率</a:t>
            </a:r>
            <a:r>
              <a:rPr kumimoji="0" lang="en-US" altLang="zh-CN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来衡量，常用表示方法：</a:t>
            </a:r>
            <a:endParaRPr kumimoji="0" lang="zh-CN" altLang="en-US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误码率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误符号率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码元在传输中出错的概率 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错误码元数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传输总码元数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误信率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误比特率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码元的信息量在传输中丢失的概率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错误比特数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/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传输总比特数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误信率</a:t>
            </a:r>
            <a:r>
              <a:rPr kumimoji="0" lang="en-US" altLang="zh-CN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与误码率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的关系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二进制：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= P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    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N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进制：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000" b="0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b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‹ P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误字率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W             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少用！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3930" y="1428115"/>
            <a:ext cx="4364355" cy="5384165"/>
          </a:xfrm>
          <a:prstGeom prst="rect">
            <a:avLst/>
          </a:prstGeom>
        </p:spPr>
      </p:pic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xfrm>
            <a:off x="1547813" y="549275"/>
            <a:ext cx="3887787" cy="576263"/>
          </a:xfrm>
        </p:spPr>
        <p:txBody>
          <a:bodyPr vert="horz" wrap="square" lIns="91440" tIns="45720" rIns="91440" bIns="45720" anchor="b"/>
          <a:p>
            <a:pPr eaLnBrk="1" hangingPunct="1"/>
            <a:r>
              <a:rPr lang="en-US" altLang="zh-CN" sz="2800" dirty="0">
                <a:solidFill>
                  <a:schemeClr val="hlink"/>
                </a:solidFill>
                <a:latin typeface="微软雅黑" panose="020B0503020204020204" pitchFamily="34" charset="-122"/>
              </a:rPr>
              <a:t>1.6  </a:t>
            </a:r>
            <a:r>
              <a:rPr lang="zh-CN" altLang="en-US" sz="2800" dirty="0">
                <a:solidFill>
                  <a:schemeClr val="hlink"/>
                </a:solidFill>
                <a:latin typeface="微软雅黑" panose="020B0503020204020204" pitchFamily="34" charset="-122"/>
              </a:rPr>
              <a:t>小 结</a:t>
            </a:r>
            <a:endParaRPr lang="zh-CN" altLang="en-US" sz="2800" dirty="0">
              <a:solidFill>
                <a:schemeClr val="hlink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428750"/>
            <a:ext cx="7925435" cy="442341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自己写出小结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作业：   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思考题：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1-1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1-4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1-11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习    题：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1-2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1-4</a:t>
            </a: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en-US" altLang="zh-CN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1-8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要求：</a:t>
            </a:r>
            <a:endParaRPr kumimoji="0" lang="zh-CN" altLang="en-US" sz="28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思考题不用交。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习题用统一规格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的练习纸，周</a:t>
            </a: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</a:t>
            </a: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上课时交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6"/>
          <p:cNvSpPr>
            <a:spLocks noChangeArrowheads="1"/>
          </p:cNvSpPr>
          <p:nvPr/>
        </p:nvSpPr>
        <p:spPr bwMode="auto">
          <a:xfrm>
            <a:off x="785813" y="1428750"/>
            <a:ext cx="8001000" cy="5143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现代通信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一般是指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电通信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，通常以语音、图象、数据为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媒体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通过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信号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电、光信号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由一个地方传到另一个地方。包括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复用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交换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网络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等四大技术，本课程主要涉及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传输技术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--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有效可靠地传输信息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电通信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利用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电信号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来传输信息的通信方式。利用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电信号</a:t>
            </a: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+mn-ea"/>
              </a:rPr>
              <a:t>经过各种</a:t>
            </a:r>
            <a:r>
              <a:rPr lang="zh-CN" altLang="en-US" sz="2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sym typeface="+mn-ea"/>
              </a:rPr>
              <a:t>电信道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传输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消息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中所包含的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信息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信号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是消息传递的物质载体，与消息一一对应的电参数。消息是寄托在电信号的某一个参量上，若该参量是离散取值的就称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离散信号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数字信号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；若该参量是连续取值的则称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连续信号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Symbol" panose="05050102010706020507" pitchFamily="18" charset="2"/>
              </a:rPr>
              <a:t>模拟信号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171" name="Rectangle 5"/>
          <p:cNvSpPr/>
          <p:nvPr/>
        </p:nvSpPr>
        <p:spPr>
          <a:xfrm>
            <a:off x="1547813" y="476250"/>
            <a:ext cx="2738437" cy="792163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现代通信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2" name="Group 6"/>
          <p:cNvGrpSpPr/>
          <p:nvPr/>
        </p:nvGrpSpPr>
        <p:grpSpPr>
          <a:xfrm>
            <a:off x="4429125" y="142875"/>
            <a:ext cx="4549775" cy="1803845"/>
            <a:chOff x="0" y="0"/>
            <a:chExt cx="11475" cy="5866"/>
          </a:xfrm>
        </p:grpSpPr>
        <p:sp>
          <p:nvSpPr>
            <p:cNvPr id="7174" name="Freeform 14"/>
            <p:cNvSpPr/>
            <p:nvPr/>
          </p:nvSpPr>
          <p:spPr>
            <a:xfrm>
              <a:off x="663" y="232"/>
              <a:ext cx="3796" cy="1077"/>
            </a:xfrm>
            <a:custGeom>
              <a:avLst/>
              <a:gdLst>
                <a:gd name="txL" fmla="*/ 0 w 2520"/>
                <a:gd name="txT" fmla="*/ 0 h 983"/>
                <a:gd name="txR" fmla="*/ 2520 w 2520"/>
                <a:gd name="txB" fmla="*/ 983 h 983"/>
              </a:gdLst>
              <a:ahLst/>
              <a:cxnLst>
                <a:cxn ang="0">
                  <a:pos x="0" y="291"/>
                </a:cxn>
                <a:cxn ang="0">
                  <a:pos x="4822" y="1"/>
                </a:cxn>
                <a:cxn ang="0">
                  <a:pos x="6682" y="290"/>
                </a:cxn>
              </a:cxnLst>
              <a:rect l="txL" t="txT" r="txR" b="txB"/>
              <a:pathLst>
                <a:path w="2520" h="983">
                  <a:moveTo>
                    <a:pt x="0" y="983"/>
                  </a:moveTo>
                  <a:cubicBezTo>
                    <a:pt x="700" y="494"/>
                    <a:pt x="1400" y="6"/>
                    <a:pt x="1820" y="3"/>
                  </a:cubicBezTo>
                  <a:cubicBezTo>
                    <a:pt x="2240" y="0"/>
                    <a:pt x="2403" y="803"/>
                    <a:pt x="2520" y="963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7175" name="Group 15"/>
            <p:cNvGrpSpPr/>
            <p:nvPr/>
          </p:nvGrpSpPr>
          <p:grpSpPr>
            <a:xfrm>
              <a:off x="30" y="227"/>
              <a:ext cx="4728" cy="1717"/>
              <a:chOff x="0" y="0"/>
              <a:chExt cx="3140" cy="1568"/>
            </a:xfrm>
          </p:grpSpPr>
          <p:grpSp>
            <p:nvGrpSpPr>
              <p:cNvPr id="7251" name="Group 16"/>
              <p:cNvGrpSpPr/>
              <p:nvPr/>
            </p:nvGrpSpPr>
            <p:grpSpPr>
              <a:xfrm>
                <a:off x="500" y="1448"/>
                <a:ext cx="500" cy="120"/>
                <a:chOff x="0" y="0"/>
                <a:chExt cx="500" cy="120"/>
              </a:xfrm>
            </p:grpSpPr>
            <p:sp>
              <p:nvSpPr>
                <p:cNvPr id="7261" name="Line 17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62" name="Line 18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52" name="Group 19"/>
              <p:cNvGrpSpPr/>
              <p:nvPr/>
            </p:nvGrpSpPr>
            <p:grpSpPr>
              <a:xfrm>
                <a:off x="0" y="0"/>
                <a:ext cx="3140" cy="1568"/>
                <a:chOff x="0" y="0"/>
                <a:chExt cx="3140" cy="1568"/>
              </a:xfrm>
            </p:grpSpPr>
            <p:sp>
              <p:nvSpPr>
                <p:cNvPr id="7259" name="Line 20"/>
                <p:cNvSpPr/>
                <p:nvPr/>
              </p:nvSpPr>
              <p:spPr>
                <a:xfrm>
                  <a:off x="0" y="0"/>
                  <a:ext cx="0" cy="156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60" name="Line 21"/>
                <p:cNvSpPr/>
                <p:nvPr/>
              </p:nvSpPr>
              <p:spPr>
                <a:xfrm>
                  <a:off x="0" y="1568"/>
                  <a:ext cx="3140" cy="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53" name="Group 22"/>
              <p:cNvGrpSpPr/>
              <p:nvPr/>
            </p:nvGrpSpPr>
            <p:grpSpPr>
              <a:xfrm>
                <a:off x="1535" y="1428"/>
                <a:ext cx="500" cy="120"/>
                <a:chOff x="0" y="0"/>
                <a:chExt cx="500" cy="120"/>
              </a:xfrm>
            </p:grpSpPr>
            <p:sp>
              <p:nvSpPr>
                <p:cNvPr id="7257" name="Line 23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58" name="Line 24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54" name="Group 25"/>
              <p:cNvGrpSpPr/>
              <p:nvPr/>
            </p:nvGrpSpPr>
            <p:grpSpPr>
              <a:xfrm>
                <a:off x="2540" y="1428"/>
                <a:ext cx="500" cy="120"/>
                <a:chOff x="0" y="0"/>
                <a:chExt cx="500" cy="120"/>
              </a:xfrm>
            </p:grpSpPr>
            <p:sp>
              <p:nvSpPr>
                <p:cNvPr id="7255" name="Line 26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56" name="Line 27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7176" name="Freeform 51"/>
            <p:cNvSpPr/>
            <p:nvPr/>
          </p:nvSpPr>
          <p:spPr>
            <a:xfrm>
              <a:off x="691" y="2666"/>
              <a:ext cx="3796" cy="1077"/>
            </a:xfrm>
            <a:custGeom>
              <a:avLst/>
              <a:gdLst>
                <a:gd name="txL" fmla="*/ 0 w 2520"/>
                <a:gd name="txT" fmla="*/ 0 h 983"/>
                <a:gd name="txR" fmla="*/ 2520 w 2520"/>
                <a:gd name="txB" fmla="*/ 983 h 983"/>
              </a:gdLst>
              <a:ahLst/>
              <a:cxnLst>
                <a:cxn ang="0">
                  <a:pos x="0" y="291"/>
                </a:cxn>
                <a:cxn ang="0">
                  <a:pos x="4822" y="1"/>
                </a:cxn>
                <a:cxn ang="0">
                  <a:pos x="6682" y="290"/>
                </a:cxn>
              </a:cxnLst>
              <a:rect l="txL" t="txT" r="txR" b="txB"/>
              <a:pathLst>
                <a:path w="2520" h="983">
                  <a:moveTo>
                    <a:pt x="0" y="983"/>
                  </a:moveTo>
                  <a:cubicBezTo>
                    <a:pt x="700" y="494"/>
                    <a:pt x="1400" y="6"/>
                    <a:pt x="1820" y="3"/>
                  </a:cubicBezTo>
                  <a:cubicBezTo>
                    <a:pt x="2240" y="0"/>
                    <a:pt x="2403" y="803"/>
                    <a:pt x="2520" y="963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177" name="Line 52"/>
            <p:cNvSpPr/>
            <p:nvPr/>
          </p:nvSpPr>
          <p:spPr>
            <a:xfrm flipV="1">
              <a:off x="753" y="3718"/>
              <a:ext cx="0" cy="678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8" name="Line 53"/>
            <p:cNvSpPr/>
            <p:nvPr/>
          </p:nvSpPr>
          <p:spPr>
            <a:xfrm flipV="1">
              <a:off x="1506" y="3344"/>
              <a:ext cx="0" cy="1052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9" name="Line 54"/>
            <p:cNvSpPr/>
            <p:nvPr/>
          </p:nvSpPr>
          <p:spPr>
            <a:xfrm flipV="1">
              <a:off x="2317" y="2950"/>
              <a:ext cx="0" cy="1445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0" name="Line 55"/>
            <p:cNvSpPr/>
            <p:nvPr/>
          </p:nvSpPr>
          <p:spPr>
            <a:xfrm flipV="1">
              <a:off x="3070" y="2711"/>
              <a:ext cx="0" cy="1662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81" name="Line 56"/>
            <p:cNvSpPr/>
            <p:nvPr/>
          </p:nvSpPr>
          <p:spPr>
            <a:xfrm flipV="1">
              <a:off x="3823" y="2798"/>
              <a:ext cx="0" cy="1598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7182" name="Group 57"/>
            <p:cNvGrpSpPr/>
            <p:nvPr/>
          </p:nvGrpSpPr>
          <p:grpSpPr>
            <a:xfrm>
              <a:off x="0" y="2689"/>
              <a:ext cx="4727" cy="1716"/>
              <a:chOff x="0" y="0"/>
              <a:chExt cx="3140" cy="1568"/>
            </a:xfrm>
          </p:grpSpPr>
          <p:grpSp>
            <p:nvGrpSpPr>
              <p:cNvPr id="7239" name="Group 58"/>
              <p:cNvGrpSpPr/>
              <p:nvPr/>
            </p:nvGrpSpPr>
            <p:grpSpPr>
              <a:xfrm>
                <a:off x="500" y="1448"/>
                <a:ext cx="500" cy="120"/>
                <a:chOff x="0" y="0"/>
                <a:chExt cx="500" cy="120"/>
              </a:xfrm>
            </p:grpSpPr>
            <p:sp>
              <p:nvSpPr>
                <p:cNvPr id="7249" name="Line 59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50" name="Line 60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40" name="Group 61"/>
              <p:cNvGrpSpPr/>
              <p:nvPr/>
            </p:nvGrpSpPr>
            <p:grpSpPr>
              <a:xfrm>
                <a:off x="0" y="0"/>
                <a:ext cx="3140" cy="1568"/>
                <a:chOff x="0" y="0"/>
                <a:chExt cx="3140" cy="1568"/>
              </a:xfrm>
            </p:grpSpPr>
            <p:sp>
              <p:nvSpPr>
                <p:cNvPr id="7247" name="Line 62"/>
                <p:cNvSpPr/>
                <p:nvPr/>
              </p:nvSpPr>
              <p:spPr>
                <a:xfrm>
                  <a:off x="0" y="0"/>
                  <a:ext cx="0" cy="156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48" name="Line 63"/>
                <p:cNvSpPr/>
                <p:nvPr/>
              </p:nvSpPr>
              <p:spPr>
                <a:xfrm>
                  <a:off x="0" y="1568"/>
                  <a:ext cx="3140" cy="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41" name="Group 64"/>
              <p:cNvGrpSpPr/>
              <p:nvPr/>
            </p:nvGrpSpPr>
            <p:grpSpPr>
              <a:xfrm>
                <a:off x="1535" y="1428"/>
                <a:ext cx="500" cy="120"/>
                <a:chOff x="0" y="0"/>
                <a:chExt cx="500" cy="120"/>
              </a:xfrm>
            </p:grpSpPr>
            <p:sp>
              <p:nvSpPr>
                <p:cNvPr id="7245" name="Line 65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46" name="Line 66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242" name="Group 67"/>
              <p:cNvGrpSpPr/>
              <p:nvPr/>
            </p:nvGrpSpPr>
            <p:grpSpPr>
              <a:xfrm>
                <a:off x="2540" y="1428"/>
                <a:ext cx="500" cy="120"/>
                <a:chOff x="0" y="0"/>
                <a:chExt cx="500" cy="120"/>
              </a:xfrm>
            </p:grpSpPr>
            <p:sp>
              <p:nvSpPr>
                <p:cNvPr id="7243" name="Line 68"/>
                <p:cNvSpPr/>
                <p:nvPr/>
              </p:nvSpPr>
              <p:spPr>
                <a:xfrm flipV="1">
                  <a:off x="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244" name="Line 69"/>
                <p:cNvSpPr/>
                <p:nvPr/>
              </p:nvSpPr>
              <p:spPr>
                <a:xfrm flipV="1">
                  <a:off x="500" y="0"/>
                  <a:ext cx="0" cy="120"/>
                </a:xfrm>
                <a:prstGeom prst="line">
                  <a:avLst/>
                </a:prstGeom>
                <a:ln w="38100" cap="flat" cmpd="sng">
                  <a:solidFill>
                    <a:schemeClr val="hlink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8232" name="Text Box 93"/>
            <p:cNvSpPr txBox="1">
              <a:spLocks noChangeArrowheads="1"/>
            </p:cNvSpPr>
            <p:nvPr/>
          </p:nvSpPr>
          <p:spPr bwMode="auto">
            <a:xfrm>
              <a:off x="4953" y="1656"/>
              <a:ext cx="504" cy="1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l" defTabSz="914400" eaLnBrk="0" hangingPunct="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800" b="1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sz="3200" b="1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84" name="Group 41"/>
            <p:cNvGrpSpPr/>
            <p:nvPr/>
          </p:nvGrpSpPr>
          <p:grpSpPr>
            <a:xfrm>
              <a:off x="6079" y="0"/>
              <a:ext cx="5396" cy="3168"/>
              <a:chOff x="0" y="0"/>
              <a:chExt cx="5396" cy="3168"/>
            </a:xfrm>
          </p:grpSpPr>
          <p:grpSp>
            <p:nvGrpSpPr>
              <p:cNvPr id="7215" name="Group 70"/>
              <p:cNvGrpSpPr/>
              <p:nvPr/>
            </p:nvGrpSpPr>
            <p:grpSpPr>
              <a:xfrm>
                <a:off x="0" y="0"/>
                <a:ext cx="4727" cy="1716"/>
                <a:chOff x="0" y="0"/>
                <a:chExt cx="3140" cy="1568"/>
              </a:xfrm>
            </p:grpSpPr>
            <p:grpSp>
              <p:nvGrpSpPr>
                <p:cNvPr id="7227" name="Group 71"/>
                <p:cNvGrpSpPr/>
                <p:nvPr/>
              </p:nvGrpSpPr>
              <p:grpSpPr>
                <a:xfrm>
                  <a:off x="500" y="1448"/>
                  <a:ext cx="500" cy="120"/>
                  <a:chOff x="0" y="0"/>
                  <a:chExt cx="500" cy="120"/>
                </a:xfrm>
              </p:grpSpPr>
              <p:sp>
                <p:nvSpPr>
                  <p:cNvPr id="7237" name="Line 72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38" name="Line 73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28" name="Group 74"/>
                <p:cNvGrpSpPr/>
                <p:nvPr/>
              </p:nvGrpSpPr>
              <p:grpSpPr>
                <a:xfrm>
                  <a:off x="0" y="0"/>
                  <a:ext cx="3140" cy="1568"/>
                  <a:chOff x="0" y="0"/>
                  <a:chExt cx="3140" cy="1568"/>
                </a:xfrm>
              </p:grpSpPr>
              <p:sp>
                <p:nvSpPr>
                  <p:cNvPr id="7235" name="Line 75"/>
                  <p:cNvSpPr/>
                  <p:nvPr/>
                </p:nvSpPr>
                <p:spPr>
                  <a:xfrm>
                    <a:off x="0" y="0"/>
                    <a:ext cx="0" cy="156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36" name="Line 76"/>
                  <p:cNvSpPr/>
                  <p:nvPr/>
                </p:nvSpPr>
                <p:spPr>
                  <a:xfrm>
                    <a:off x="0" y="1568"/>
                    <a:ext cx="3140" cy="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29" name="Group 77"/>
                <p:cNvGrpSpPr/>
                <p:nvPr/>
              </p:nvGrpSpPr>
              <p:grpSpPr>
                <a:xfrm>
                  <a:off x="1535" y="1428"/>
                  <a:ext cx="500" cy="120"/>
                  <a:chOff x="0" y="0"/>
                  <a:chExt cx="500" cy="120"/>
                </a:xfrm>
              </p:grpSpPr>
              <p:sp>
                <p:nvSpPr>
                  <p:cNvPr id="7233" name="Line 78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34" name="Line 79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30" name="Group 80"/>
                <p:cNvGrpSpPr/>
                <p:nvPr/>
              </p:nvGrpSpPr>
              <p:grpSpPr>
                <a:xfrm>
                  <a:off x="2540" y="1428"/>
                  <a:ext cx="500" cy="120"/>
                  <a:chOff x="0" y="0"/>
                  <a:chExt cx="500" cy="120"/>
                </a:xfrm>
              </p:grpSpPr>
              <p:sp>
                <p:nvSpPr>
                  <p:cNvPr id="7231" name="Line 81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32" name="Line 82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7216" name="Line 83"/>
              <p:cNvSpPr/>
              <p:nvPr/>
            </p:nvSpPr>
            <p:spPr>
              <a:xfrm>
                <a:off x="30" y="1465"/>
                <a:ext cx="179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17" name="Line 84"/>
              <p:cNvSpPr/>
              <p:nvPr/>
            </p:nvSpPr>
            <p:spPr>
              <a:xfrm>
                <a:off x="0" y="941"/>
                <a:ext cx="179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18" name="Line 85"/>
              <p:cNvSpPr/>
              <p:nvPr/>
            </p:nvSpPr>
            <p:spPr>
              <a:xfrm>
                <a:off x="30" y="1203"/>
                <a:ext cx="179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19" name="Line 86"/>
              <p:cNvSpPr/>
              <p:nvPr/>
            </p:nvSpPr>
            <p:spPr>
              <a:xfrm>
                <a:off x="0" y="700"/>
                <a:ext cx="179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0" name="Line 87"/>
              <p:cNvSpPr/>
              <p:nvPr/>
            </p:nvSpPr>
            <p:spPr>
              <a:xfrm>
                <a:off x="30" y="438"/>
                <a:ext cx="179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1" name="Line 88"/>
              <p:cNvSpPr/>
              <p:nvPr/>
            </p:nvSpPr>
            <p:spPr>
              <a:xfrm flipV="1">
                <a:off x="753" y="1224"/>
                <a:ext cx="0" cy="459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2" name="Line 89"/>
              <p:cNvSpPr/>
              <p:nvPr/>
            </p:nvSpPr>
            <p:spPr>
              <a:xfrm flipV="1">
                <a:off x="1506" y="1487"/>
                <a:ext cx="0" cy="131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3" name="Line 90"/>
              <p:cNvSpPr/>
              <p:nvPr/>
            </p:nvSpPr>
            <p:spPr>
              <a:xfrm flipV="1">
                <a:off x="2318" y="699"/>
                <a:ext cx="0" cy="1007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4" name="Line 91"/>
              <p:cNvSpPr/>
              <p:nvPr/>
            </p:nvSpPr>
            <p:spPr>
              <a:xfrm flipV="1">
                <a:off x="3071" y="678"/>
                <a:ext cx="0" cy="1006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5" name="Line 92"/>
              <p:cNvSpPr/>
              <p:nvPr/>
            </p:nvSpPr>
            <p:spPr>
              <a:xfrm flipV="1">
                <a:off x="3824" y="678"/>
                <a:ext cx="0" cy="1006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57" name="Text Box 95"/>
              <p:cNvSpPr txBox="1">
                <a:spLocks noChangeArrowheads="1"/>
              </p:cNvSpPr>
              <p:nvPr/>
            </p:nvSpPr>
            <p:spPr bwMode="auto">
              <a:xfrm>
                <a:off x="4888" y="1471"/>
                <a:ext cx="508" cy="169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algn="l" defTabSz="914400" eaLnBrk="0" hangingPunct="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800" b="1" kern="1200" cap="none" spc="0" normalizeH="0" baseline="0" noProof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sz="3200" b="1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258" name="Text Box 96"/>
            <p:cNvSpPr txBox="1">
              <a:spLocks noChangeArrowheads="1"/>
            </p:cNvSpPr>
            <p:nvPr/>
          </p:nvSpPr>
          <p:spPr bwMode="auto">
            <a:xfrm>
              <a:off x="4893" y="4102"/>
              <a:ext cx="508" cy="1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algn="l" defTabSz="914400" eaLnBrk="0" hangingPunct="0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2800" b="1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t</a:t>
              </a:r>
              <a:endParaRPr kumimoji="0" lang="en-US" sz="3200" b="1" kern="1200" cap="none" spc="0" normalizeH="0" baseline="0" noProof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186" name="Group 67"/>
            <p:cNvGrpSpPr/>
            <p:nvPr/>
          </p:nvGrpSpPr>
          <p:grpSpPr>
            <a:xfrm>
              <a:off x="5966" y="2721"/>
              <a:ext cx="5340" cy="3145"/>
              <a:chOff x="0" y="0"/>
              <a:chExt cx="5340" cy="3145"/>
            </a:xfrm>
          </p:grpSpPr>
          <p:sp>
            <p:nvSpPr>
              <p:cNvPr id="7187" name="Line 13"/>
              <p:cNvSpPr/>
              <p:nvPr/>
            </p:nvSpPr>
            <p:spPr>
              <a:xfrm flipV="1">
                <a:off x="1507" y="1172"/>
                <a:ext cx="0" cy="262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7188" name="Group 28"/>
              <p:cNvGrpSpPr/>
              <p:nvPr/>
            </p:nvGrpSpPr>
            <p:grpSpPr>
              <a:xfrm>
                <a:off x="17" y="0"/>
                <a:ext cx="4728" cy="1717"/>
                <a:chOff x="0" y="0"/>
                <a:chExt cx="3140" cy="1568"/>
              </a:xfrm>
            </p:grpSpPr>
            <p:grpSp>
              <p:nvGrpSpPr>
                <p:cNvPr id="7203" name="Group 29"/>
                <p:cNvGrpSpPr/>
                <p:nvPr/>
              </p:nvGrpSpPr>
              <p:grpSpPr>
                <a:xfrm>
                  <a:off x="500" y="1448"/>
                  <a:ext cx="500" cy="120"/>
                  <a:chOff x="0" y="0"/>
                  <a:chExt cx="500" cy="120"/>
                </a:xfrm>
              </p:grpSpPr>
              <p:sp>
                <p:nvSpPr>
                  <p:cNvPr id="7213" name="Line 30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14" name="Line 31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04" name="Group 32"/>
                <p:cNvGrpSpPr/>
                <p:nvPr/>
              </p:nvGrpSpPr>
              <p:grpSpPr>
                <a:xfrm>
                  <a:off x="0" y="0"/>
                  <a:ext cx="3140" cy="1568"/>
                  <a:chOff x="0" y="0"/>
                  <a:chExt cx="3140" cy="1568"/>
                </a:xfrm>
              </p:grpSpPr>
              <p:sp>
                <p:nvSpPr>
                  <p:cNvPr id="7211" name="Line 33"/>
                  <p:cNvSpPr/>
                  <p:nvPr/>
                </p:nvSpPr>
                <p:spPr>
                  <a:xfrm>
                    <a:off x="0" y="0"/>
                    <a:ext cx="0" cy="156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12" name="Line 34"/>
                  <p:cNvSpPr/>
                  <p:nvPr/>
                </p:nvSpPr>
                <p:spPr>
                  <a:xfrm>
                    <a:off x="0" y="1568"/>
                    <a:ext cx="3140" cy="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05" name="Group 35"/>
                <p:cNvGrpSpPr/>
                <p:nvPr/>
              </p:nvGrpSpPr>
              <p:grpSpPr>
                <a:xfrm>
                  <a:off x="1535" y="1428"/>
                  <a:ext cx="500" cy="120"/>
                  <a:chOff x="0" y="0"/>
                  <a:chExt cx="500" cy="120"/>
                </a:xfrm>
              </p:grpSpPr>
              <p:sp>
                <p:nvSpPr>
                  <p:cNvPr id="7209" name="Line 36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10" name="Line 37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7206" name="Group 38"/>
                <p:cNvGrpSpPr/>
                <p:nvPr/>
              </p:nvGrpSpPr>
              <p:grpSpPr>
                <a:xfrm>
                  <a:off x="2540" y="1428"/>
                  <a:ext cx="500" cy="120"/>
                  <a:chOff x="0" y="0"/>
                  <a:chExt cx="500" cy="120"/>
                </a:xfrm>
              </p:grpSpPr>
              <p:sp>
                <p:nvSpPr>
                  <p:cNvPr id="7207" name="Line 39"/>
                  <p:cNvSpPr/>
                  <p:nvPr/>
                </p:nvSpPr>
                <p:spPr>
                  <a:xfrm flipV="1">
                    <a:off x="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7208" name="Line 40"/>
                  <p:cNvSpPr/>
                  <p:nvPr/>
                </p:nvSpPr>
                <p:spPr>
                  <a:xfrm flipV="1">
                    <a:off x="500" y="0"/>
                    <a:ext cx="0" cy="120"/>
                  </a:xfrm>
                  <a:prstGeom prst="line">
                    <a:avLst/>
                  </a:prstGeom>
                  <a:ln w="38100" cap="flat" cmpd="sng">
                    <a:solidFill>
                      <a:schemeClr val="hlink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7189" name="Line 41"/>
              <p:cNvSpPr/>
              <p:nvPr/>
            </p:nvSpPr>
            <p:spPr>
              <a:xfrm>
                <a:off x="31" y="1421"/>
                <a:ext cx="181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0" name="Line 42"/>
              <p:cNvSpPr/>
              <p:nvPr/>
            </p:nvSpPr>
            <p:spPr>
              <a:xfrm>
                <a:off x="0" y="896"/>
                <a:ext cx="182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1" name="Line 43"/>
              <p:cNvSpPr/>
              <p:nvPr/>
            </p:nvSpPr>
            <p:spPr>
              <a:xfrm>
                <a:off x="31" y="1159"/>
                <a:ext cx="181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2" name="Line 44"/>
              <p:cNvSpPr/>
              <p:nvPr/>
            </p:nvSpPr>
            <p:spPr>
              <a:xfrm>
                <a:off x="0" y="654"/>
                <a:ext cx="182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3" name="Line 45"/>
              <p:cNvSpPr/>
              <p:nvPr/>
            </p:nvSpPr>
            <p:spPr>
              <a:xfrm>
                <a:off x="31" y="392"/>
                <a:ext cx="181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4" name="Line 46"/>
              <p:cNvSpPr/>
              <p:nvPr/>
            </p:nvSpPr>
            <p:spPr>
              <a:xfrm flipV="1">
                <a:off x="784" y="1159"/>
                <a:ext cx="0" cy="546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5" name="Line 47"/>
              <p:cNvSpPr/>
              <p:nvPr/>
            </p:nvSpPr>
            <p:spPr>
              <a:xfrm>
                <a:off x="784" y="1181"/>
                <a:ext cx="723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6" name="Line 48"/>
              <p:cNvSpPr/>
              <p:nvPr/>
            </p:nvSpPr>
            <p:spPr>
              <a:xfrm>
                <a:off x="1450" y="1443"/>
                <a:ext cx="871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7" name="Line 49"/>
              <p:cNvSpPr/>
              <p:nvPr/>
            </p:nvSpPr>
            <p:spPr>
              <a:xfrm flipV="1">
                <a:off x="2321" y="655"/>
                <a:ext cx="0" cy="787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198" name="Line 50"/>
              <p:cNvSpPr/>
              <p:nvPr/>
            </p:nvSpPr>
            <p:spPr>
              <a:xfrm>
                <a:off x="2321" y="656"/>
                <a:ext cx="1506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84" name="Text Box 94"/>
              <p:cNvSpPr txBox="1">
                <a:spLocks noChangeArrowheads="1"/>
              </p:cNvSpPr>
              <p:nvPr/>
            </p:nvSpPr>
            <p:spPr bwMode="auto">
              <a:xfrm>
                <a:off x="4836" y="1448"/>
                <a:ext cx="504" cy="169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algn="l" defTabSz="914400" eaLnBrk="0" hangingPunct="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sz="2800" b="1" kern="1200" cap="none" spc="0" normalizeH="0" baseline="0" noProof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t</a:t>
                </a:r>
                <a:endParaRPr kumimoji="0" lang="en-US" sz="3200" b="1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85" name="Text Box 97"/>
              <p:cNvSpPr txBox="1">
                <a:spLocks noChangeArrowheads="1"/>
              </p:cNvSpPr>
              <p:nvPr/>
            </p:nvSpPr>
            <p:spPr bwMode="auto">
              <a:xfrm>
                <a:off x="560" y="1130"/>
                <a:ext cx="1373" cy="79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R="0" algn="l" defTabSz="914400" eaLnBrk="0" hangingPunct="0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000" kern="1200" cap="none" spc="0" normalizeH="0" baseline="0" noProof="0">
                    <a:solidFill>
                      <a:schemeClr val="hlink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码元</a:t>
                </a:r>
                <a:endParaRPr kumimoji="0" lang="zh-CN" altLang="en-US" sz="1000" b="1" kern="1200" cap="none" spc="0" normalizeH="0" baseline="0" noProof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01" name="Line 49"/>
              <p:cNvSpPr/>
              <p:nvPr/>
            </p:nvSpPr>
            <p:spPr>
              <a:xfrm flipV="1">
                <a:off x="3825" y="677"/>
                <a:ext cx="0" cy="788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02" name="Line 48"/>
              <p:cNvSpPr/>
              <p:nvPr/>
            </p:nvSpPr>
            <p:spPr>
              <a:xfrm>
                <a:off x="3825" y="1465"/>
                <a:ext cx="870" cy="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7173" name="云形标注 4"/>
          <p:cNvSpPr/>
          <p:nvPr/>
        </p:nvSpPr>
        <p:spPr>
          <a:xfrm>
            <a:off x="6158865" y="4347845"/>
            <a:ext cx="1857375" cy="570865"/>
          </a:xfrm>
          <a:prstGeom prst="cloudCallout">
            <a:avLst>
              <a:gd name="adj1" fmla="val -155333"/>
              <a:gd name="adj2" fmla="val -3906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光通信？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00188" y="500063"/>
            <a:ext cx="3071813" cy="627063"/>
          </a:xfrm>
        </p:spPr>
        <p:txBody>
          <a:bodyPr vert="horz" wrap="square" lIns="91440" tIns="45720" rIns="91440" bIns="45720" numCol="1" anchor="b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三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通信系统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8195" name="Rectangle 3"/>
          <p:cNvSpPr>
            <a:spLocks noGrp="1"/>
          </p:cNvSpPr>
          <p:nvPr>
            <p:ph idx="1"/>
          </p:nvPr>
        </p:nvSpPr>
        <p:spPr>
          <a:xfrm>
            <a:off x="714375" y="3433445"/>
            <a:ext cx="3629025" cy="1543050"/>
          </a:xfrm>
        </p:spPr>
        <p:txBody>
          <a:bodyPr vert="horz" wrap="square" lIns="91440" tIns="45720" rIns="91440" bIns="45720" anchor="t"/>
          <a:p>
            <a:pPr marL="0" indent="0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2FF30F"/>
                </a:solidFill>
                <a:latin typeface="微软雅黑" panose="020B0503020204020204" pitchFamily="34" charset="-122"/>
              </a:rPr>
              <a:t>现在你所了解的：</a:t>
            </a:r>
            <a:endParaRPr lang="zh-CN" altLang="en-US" sz="2800" b="1" dirty="0">
              <a:solidFill>
                <a:srgbClr val="2FF30F"/>
              </a:solidFill>
              <a:latin typeface="微软雅黑" panose="020B0503020204020204" pitchFamily="34" charset="-122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（1）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（2）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（3）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8196" name="Rectangle 4"/>
          <p:cNvSpPr>
            <a:spLocks noGrp="1"/>
          </p:cNvSpPr>
          <p:nvPr/>
        </p:nvSpPr>
        <p:spPr>
          <a:xfrm>
            <a:off x="5068570" y="3515360"/>
            <a:ext cx="3743325" cy="172910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l" eaLnBrk="0" hangingPunct="0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期末你所了解的：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（1）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（2）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（3）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云形标注 4"/>
          <p:cNvSpPr/>
          <p:nvPr/>
        </p:nvSpPr>
        <p:spPr>
          <a:xfrm>
            <a:off x="5958205" y="5411470"/>
            <a:ext cx="3093720" cy="954405"/>
          </a:xfrm>
          <a:prstGeom prst="cloudCallout">
            <a:avLst>
              <a:gd name="adj1" fmla="val -68452"/>
              <a:gd name="adj2" fmla="val 4208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  <a:ea typeface="微软雅黑" panose="020B0503020204020204" pitchFamily="34" charset="-122"/>
              </a:rPr>
              <a:t>历史上人类又是如何传递信息？</a:t>
            </a:r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  <a:ea typeface="微软雅黑" panose="020B0503020204020204" pitchFamily="34" charset="-122"/>
            </a:endParaRPr>
          </a:p>
        </p:txBody>
      </p:sp>
      <p:sp>
        <p:nvSpPr>
          <p:cNvPr id="8198" name="AutoShape 6"/>
          <p:cNvSpPr/>
          <p:nvPr/>
        </p:nvSpPr>
        <p:spPr>
          <a:xfrm>
            <a:off x="5957888" y="4095433"/>
            <a:ext cx="2500312" cy="785812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>
            <a:spAutoFit/>
          </a:bodyPr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期末复习的时候把这个模块添加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9" name="AutoShape 7"/>
          <p:cNvSpPr/>
          <p:nvPr/>
        </p:nvSpPr>
        <p:spPr>
          <a:xfrm>
            <a:off x="1952625" y="5697269"/>
            <a:ext cx="2322830" cy="786033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0170" tIns="46990" rIns="90170" bIns="46990" anchor="ctr">
            <a:spAutoFit/>
          </a:bodyPr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期待本课程给你带去哪些内容？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AutoShape 8"/>
          <p:cNvSpPr/>
          <p:nvPr/>
        </p:nvSpPr>
        <p:spPr>
          <a:xfrm>
            <a:off x="1632268" y="3960039"/>
            <a:ext cx="2643187" cy="446366"/>
          </a:xfrm>
          <a:prstGeom prst="wedgeRoundRectCallout">
            <a:avLst>
              <a:gd name="adj1" fmla="val -51176"/>
              <a:gd name="adj2" fmla="val 83157"/>
              <a:gd name="adj3" fmla="val 16667"/>
            </a:avLst>
          </a:prstGeom>
          <a:solidFill>
            <a:schemeClr val="accent3">
              <a:lumMod val="75000"/>
              <a:alpha val="44000"/>
            </a:schemeClr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90170" tIns="46990" rIns="90170" bIns="46990" anchor="ctr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你了解了哪些技术？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1" name="矩形 8"/>
          <p:cNvSpPr/>
          <p:nvPr/>
        </p:nvSpPr>
        <p:spPr>
          <a:xfrm>
            <a:off x="714375" y="1428750"/>
            <a:ext cx="7429500" cy="935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传输信息所需的一切技术设备的总称（软件、硬件）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14375" y="2500630"/>
            <a:ext cx="7572375" cy="932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kumimoji="0" lang="en-US" altLang="zh-CN" sz="2800" b="1" kern="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2.</a:t>
            </a:r>
            <a:r>
              <a:rPr kumimoji="0" lang="zh-CN" altLang="en-US" sz="2800" b="1" kern="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课堂作业</a:t>
            </a:r>
            <a:endParaRPr kumimoji="0" lang="zh-CN" altLang="en-US" sz="2800" b="1" kern="0" cap="none" spc="0" normalizeH="0" baseline="0" noProof="0" dirty="0">
              <a:solidFill>
                <a:schemeClr val="tx2"/>
              </a:solidFill>
              <a:latin typeface="微软雅黑" panose="020B0503020204020204" pitchFamily="34" charset="-122"/>
              <a:ea typeface="+mj-ea"/>
              <a:cs typeface="+mj-cs"/>
            </a:endParaRPr>
          </a:p>
          <a:p>
            <a:pPr marR="0" algn="l" defTabSz="914400" eaLnBrk="0" hangingPunct="0">
              <a:buClrTx/>
              <a:buSzTx/>
              <a:buFontTx/>
              <a:buNone/>
              <a:defRPr/>
            </a:pPr>
            <a:r>
              <a:rPr kumimoji="0" lang="zh-CN" altLang="en-US" sz="2800" b="1" kern="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+mj-ea"/>
                <a:cs typeface="+mj-cs"/>
              </a:rPr>
              <a:t>                </a:t>
            </a:r>
            <a:r>
              <a:rPr kumimoji="0" lang="zh-CN" altLang="en-US" sz="2000" kern="0" cap="none" spc="0" normalizeH="0" baseline="0" noProof="0" dirty="0">
                <a:solidFill>
                  <a:schemeClr val="tx1"/>
                </a:solidFill>
                <a:latin typeface="微软雅黑" panose="020B0503020204020204" pitchFamily="34" charset="-122"/>
                <a:ea typeface="+mj-ea"/>
                <a:cs typeface="+mj-cs"/>
              </a:rPr>
              <a:t>为了传输信息你可以采用哪些技术？</a:t>
            </a:r>
            <a:endParaRPr kumimoji="0" lang="zh-CN" altLang="en-US" sz="2000" kern="0" cap="none" spc="0" normalizeH="0" baseline="0" noProof="0" dirty="0">
              <a:solidFill>
                <a:schemeClr val="tx1"/>
              </a:solidFill>
              <a:latin typeface="微软雅黑" panose="020B0503020204020204" pitchFamily="34" charset="-122"/>
              <a:ea typeface="+mj-ea"/>
              <a:cs typeface="+mj-cs"/>
            </a:endParaRPr>
          </a:p>
        </p:txBody>
      </p:sp>
      <p:sp>
        <p:nvSpPr>
          <p:cNvPr id="8203" name="AutoShape 7"/>
          <p:cNvSpPr/>
          <p:nvPr/>
        </p:nvSpPr>
        <p:spPr>
          <a:xfrm>
            <a:off x="5743575" y="818198"/>
            <a:ext cx="2714625" cy="446087"/>
          </a:xfrm>
          <a:prstGeom prst="wedgeRoundRectCallout">
            <a:avLst>
              <a:gd name="adj1" fmla="val -59296"/>
              <a:gd name="adj2" fmla="val 117366"/>
              <a:gd name="adj3" fmla="val 16667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>
            <a:spAutoFit/>
          </a:bodyPr>
          <a:p>
            <a:pPr algn="l"/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通信人必须软硬并重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3"/>
          <p:cNvSpPr>
            <a:spLocks noGrp="1"/>
          </p:cNvSpPr>
          <p:nvPr/>
        </p:nvSpPr>
        <p:spPr>
          <a:xfrm>
            <a:off x="714375" y="5053330"/>
            <a:ext cx="3629025" cy="14300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本课程你想了解的：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（1）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（2）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</a:rPr>
              <a:t>（3）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13" descr=",幽王点燃烽火。诸侯以为幽王再次戏弄他们,都不理会烽火..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00313"/>
            <a:ext cx="9144000" cy="4357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Rectangle 4"/>
          <p:cNvSpPr/>
          <p:nvPr/>
        </p:nvSpPr>
        <p:spPr>
          <a:xfrm>
            <a:off x="1476375" y="404813"/>
            <a:ext cx="4175125" cy="792162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l"/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通信的发展简史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Rectangle 5"/>
          <p:cNvSpPr/>
          <p:nvPr/>
        </p:nvSpPr>
        <p:spPr>
          <a:xfrm>
            <a:off x="428625" y="1428750"/>
            <a:ext cx="4929188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 -- 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信号、语言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 algn="l" eaLnBrk="1" hangingPunct="1">
              <a:lnSpc>
                <a:spcPct val="110000"/>
              </a:lnSpc>
              <a:spcBef>
                <a:spcPct val="10000"/>
              </a:spcBef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古代通信的起源</a:t>
            </a:r>
            <a:r>
              <a:rPr lang="en-US" altLang="zh-CN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烽火戏诸侯</a:t>
            </a:r>
            <a:endParaRPr lang="zh-CN" altLang="en-US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1" name="Rectangle 9"/>
          <p:cNvSpPr/>
          <p:nvPr/>
        </p:nvSpPr>
        <p:spPr>
          <a:xfrm>
            <a:off x="1214438" y="214313"/>
            <a:ext cx="5357812" cy="714375"/>
          </a:xfrm>
          <a:prstGeom prst="cloudCallout">
            <a:avLst>
              <a:gd name="adj1" fmla="val -35773"/>
              <a:gd name="adj2" fmla="val 249509"/>
            </a:avLst>
          </a:prstGeom>
          <a:noFill/>
          <a:ln w="9525">
            <a:noFill/>
          </a:ln>
        </p:spPr>
        <p:txBody>
          <a:bodyPr anchor="ctr">
            <a:spAutoFit/>
          </a:bodyPr>
          <a:p>
            <a:pPr algn="l">
              <a:lnSpc>
                <a:spcPct val="110000"/>
              </a:lnSpc>
              <a:spcBef>
                <a:spcPct val="10000"/>
              </a:spcBef>
            </a:pPr>
            <a:r>
              <a:rPr lang="en-US" altLang="zh-CN" sz="2400" dirty="0">
                <a:solidFill>
                  <a:schemeClr val="tx2"/>
                </a:solidFill>
                <a:latin typeface="Comic Sans MS" panose="030F0702030302020204" pitchFamily="66" charset="0"/>
              </a:rPr>
              <a:t>      </a:t>
            </a:r>
            <a:endParaRPr lang="zh-CN" altLang="en-US" sz="2400" b="1" dirty="0">
              <a:solidFill>
                <a:srgbClr val="0000CC"/>
              </a:solidFill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9222" name="AutoShape 7"/>
          <p:cNvSpPr>
            <a:spLocks noChangeArrowheads="1"/>
          </p:cNvSpPr>
          <p:nvPr/>
        </p:nvSpPr>
        <p:spPr bwMode="auto">
          <a:xfrm>
            <a:off x="5534660" y="44450"/>
            <a:ext cx="3609975" cy="1663065"/>
          </a:xfrm>
          <a:prstGeom prst="cloudCallout">
            <a:avLst>
              <a:gd name="adj1" fmla="val -74678"/>
              <a:gd name="adj2" fmla="val 56529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诚信：不喜欢考试作弊的现象发生在我们班级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23" name="矩形 6"/>
          <p:cNvSpPr/>
          <p:nvPr/>
        </p:nvSpPr>
        <p:spPr>
          <a:xfrm>
            <a:off x="642938" y="3071813"/>
            <a:ext cx="3500437" cy="286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相传，周幽王为博取爱妃一笑，曾在骊山烽火台举烽火戏弄诸侯。而当敌人攻入骊山，幽王再次下令点燃烽火时，各诸侯却无人来救，幽王被杀，妃子被掳，西周灭亡 </a:t>
            </a:r>
            <a:endParaRPr lang="zh-CN" altLang="en-US" sz="2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15" descr="点击查看套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928938" cy="3929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Rectangle 16"/>
          <p:cNvSpPr/>
          <p:nvPr/>
        </p:nvSpPr>
        <p:spPr>
          <a:xfrm>
            <a:off x="3181350" y="3402330"/>
            <a:ext cx="5575300" cy="209169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l">
              <a:lnSpc>
                <a:spcPct val="130000"/>
              </a:lnSpc>
              <a:spcBef>
                <a:spcPct val="1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蔡伦，东汉桂阳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今湖南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人，元兴元年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用树皮、麻头、破布、旧鱼网造出了达到书写实用水平的植物纤维纸，成为中国古代四大发明之一。安帝元初元年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封为龙亭侯。建光元年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因宫廷斗争被迫服毒自尽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Rectangle 17"/>
          <p:cNvSpPr/>
          <p:nvPr/>
        </p:nvSpPr>
        <p:spPr>
          <a:xfrm>
            <a:off x="571500" y="4357688"/>
            <a:ext cx="1500188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/>
            <a:r>
              <a:rPr lang="zh-CN" altLang="en-US" sz="3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蔡  伦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Rectangle 23"/>
          <p:cNvSpPr>
            <a:spLocks noGrp="1"/>
          </p:cNvSpPr>
          <p:nvPr>
            <p:ph type="title"/>
          </p:nvPr>
        </p:nvSpPr>
        <p:spPr>
          <a:xfrm>
            <a:off x="3000375" y="571500"/>
            <a:ext cx="5113338" cy="1296988"/>
          </a:xfrm>
        </p:spPr>
        <p:txBody>
          <a:bodyPr vert="horz" wrap="square" lIns="91440" tIns="45720" rIns="91440" bIns="45720" anchor="b"/>
          <a:p>
            <a:pPr eaLnBrk="1" hangingPunct="1">
              <a:lnSpc>
                <a:spcPct val="150000"/>
              </a:lnSpc>
              <a:spcBef>
                <a:spcPct val="10000"/>
              </a:spcBef>
            </a:pPr>
            <a:r>
              <a:rPr lang="en-US" altLang="zh-CN" sz="2800" dirty="0">
                <a:latin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</a:rPr>
              <a:t> 第二阶段--</a:t>
            </a:r>
            <a:r>
              <a:rPr lang="zh-CN" altLang="en-US" sz="2400" dirty="0">
                <a:latin typeface="微软雅黑" panose="020B0503020204020204" pitchFamily="34" charset="-122"/>
              </a:rPr>
              <a:t>文字、印刷、邮政  </a:t>
            </a:r>
            <a:br>
              <a:rPr lang="zh-CN" altLang="en-US" sz="2400" dirty="0">
                <a:latin typeface="微软雅黑" panose="020B0503020204020204" pitchFamily="34" charset="-122"/>
              </a:rPr>
            </a:br>
            <a:r>
              <a:rPr lang="zh-CN" altLang="en-US" sz="2000" dirty="0">
                <a:latin typeface="微软雅黑" panose="020B0503020204020204" pitchFamily="34" charset="-122"/>
              </a:rPr>
              <a:t>      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</a:rPr>
              <a:t>--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</a:rPr>
              <a:t>运动通信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246" name="云形标注 6"/>
          <p:cNvSpPr/>
          <p:nvPr/>
        </p:nvSpPr>
        <p:spPr>
          <a:xfrm>
            <a:off x="5076190" y="1285875"/>
            <a:ext cx="4067810" cy="1863725"/>
          </a:xfrm>
          <a:prstGeom prst="cloudCallout">
            <a:avLst>
              <a:gd name="adj1" fmla="val -66250"/>
              <a:gd name="adj2" fmla="val 42606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开学的前一周计算机学院学生跳楼联想：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珍惜生命！</a:t>
            </a:r>
            <a:endParaRPr lang="en-US" altLang="x-none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7" name="矩形 7"/>
          <p:cNvSpPr/>
          <p:nvPr/>
        </p:nvSpPr>
        <p:spPr>
          <a:xfrm>
            <a:off x="995045" y="6219190"/>
            <a:ext cx="7843520" cy="401320"/>
          </a:xfrm>
          <a:prstGeom prst="rect">
            <a:avLst/>
          </a:prstGeom>
          <a:solidFill>
            <a:srgbClr val="CCFFCC"/>
          </a:solidFill>
          <a:ln w="9525">
            <a:noFill/>
          </a:ln>
        </p:spPr>
        <p:txBody>
          <a:bodyPr wrap="square" lIns="90170" tIns="46990" rIns="90170" bIns="46990">
            <a:spAutoFit/>
          </a:bodyPr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环境永远不会十全十美，消极的人受环境控制，积极的人却控制环境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8" name="矩形 8"/>
          <p:cNvSpPr/>
          <p:nvPr/>
        </p:nvSpPr>
        <p:spPr>
          <a:xfrm>
            <a:off x="3181033" y="5697855"/>
            <a:ext cx="4378325" cy="398463"/>
          </a:xfrm>
          <a:prstGeom prst="rect">
            <a:avLst/>
          </a:prstGeom>
          <a:solidFill>
            <a:srgbClr val="CCFFFF"/>
          </a:solidFill>
          <a:ln w="9525">
            <a:noFill/>
          </a:ln>
        </p:spPr>
        <p:txBody>
          <a:bodyPr lIns="90170" tIns="46990" rIns="90170" bIns="46990">
            <a:spAutoFit/>
          </a:bodyPr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中国史上最著名的知识分子自杀事件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Picture 4" descr="发明活字印刷术的毕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357563" cy="4500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Rectangle 6"/>
          <p:cNvSpPr/>
          <p:nvPr/>
        </p:nvSpPr>
        <p:spPr>
          <a:xfrm>
            <a:off x="3677920" y="3748405"/>
            <a:ext cx="482028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  昇：北宋杭州人，于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1041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1051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年间，创制了一套胶泥活字，发明了活字印刷、木活字排版；采用两块铁板互换，一版印刷，另一版排版，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效率大为提高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。毕升的活字印刷，包括造活字、排版和拆版一整套完备的过程，其原理和今天铅字排印基本相同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Rectangle 8"/>
          <p:cNvSpPr/>
          <p:nvPr/>
        </p:nvSpPr>
        <p:spPr>
          <a:xfrm>
            <a:off x="857250" y="4572000"/>
            <a:ext cx="1511300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/>
            <a:r>
              <a:rPr lang="zh-CN" altLang="en-US" sz="3600" b="1" dirty="0">
                <a:solidFill>
                  <a:schemeClr val="tx2"/>
                </a:solidFill>
                <a:latin typeface="Comic Sans MS" panose="030F0702030302020204" pitchFamily="66" charset="0"/>
                <a:ea typeface="黑体" panose="02010600030101010101" pitchFamily="2" charset="-122"/>
              </a:rPr>
              <a:t>毕  升</a:t>
            </a:r>
            <a:endParaRPr lang="zh-CN" altLang="en-US" sz="3600" b="1" dirty="0">
              <a:solidFill>
                <a:schemeClr val="tx2"/>
              </a:solidFill>
              <a:latin typeface="Comic Sans MS" panose="030F0702030302020204" pitchFamily="66" charset="0"/>
              <a:ea typeface="黑体" panose="02010600030101010101" pitchFamily="2" charset="-122"/>
            </a:endParaRPr>
          </a:p>
        </p:txBody>
      </p:sp>
      <p:sp>
        <p:nvSpPr>
          <p:cNvPr id="11269" name="云形标注 7"/>
          <p:cNvSpPr/>
          <p:nvPr/>
        </p:nvSpPr>
        <p:spPr>
          <a:xfrm>
            <a:off x="5517515" y="874395"/>
            <a:ext cx="2860675" cy="953770"/>
          </a:xfrm>
          <a:prstGeom prst="cloudCallout">
            <a:avLst>
              <a:gd name="adj1" fmla="val -74683"/>
              <a:gd name="adj2" fmla="val 9300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从千年等一回</a:t>
            </a:r>
            <a:endParaRPr lang="en-US" altLang="x-none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到信息爆炸！</a:t>
            </a:r>
            <a:endParaRPr lang="en-US" altLang="x-none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theme/theme1.xml><?xml version="1.0" encoding="utf-8"?>
<a:theme xmlns:a="http://schemas.openxmlformats.org/drawingml/2006/main" name="Crayons">
  <a:themeElements>
    <a:clrScheme name="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Crayons">
      <a:majorFont>
        <a:latin typeface="Comic Sans MS"/>
        <a:ea typeface="微软雅黑"/>
        <a:cs typeface=""/>
      </a:majorFont>
      <a:minorFont>
        <a:latin typeface="Comic Sans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anose="030F0702030302020204" pitchFamily="66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Crayons</Template>
  <TotalTime>0</TotalTime>
  <Words>9719</Words>
  <Application>WPS 演示</Application>
  <PresentationFormat>全屏显示(4:3)</PresentationFormat>
  <Paragraphs>914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</vt:lpstr>
      <vt:lpstr>宋体</vt:lpstr>
      <vt:lpstr>Wingdings</vt:lpstr>
      <vt:lpstr>Comic Sans MS</vt:lpstr>
      <vt:lpstr>微软雅黑</vt:lpstr>
      <vt:lpstr>Symbol</vt:lpstr>
      <vt:lpstr>Times New Roman</vt:lpstr>
      <vt:lpstr>仿宋_GB2312</vt:lpstr>
      <vt:lpstr>黑体</vt:lpstr>
      <vt:lpstr>Arial Unicode MS</vt:lpstr>
      <vt:lpstr>楷体_GB2312</vt:lpstr>
      <vt:lpstr>Crayons</vt:lpstr>
      <vt:lpstr>自定义设计方案</vt:lpstr>
      <vt:lpstr>通  信  原  理</vt:lpstr>
      <vt:lpstr>PowerPoint 演示文稿</vt:lpstr>
      <vt:lpstr>PowerPoint 演示文稿</vt:lpstr>
      <vt:lpstr>1.1  通信的基本概念</vt:lpstr>
      <vt:lpstr>PowerPoint 演示文稿</vt:lpstr>
      <vt:lpstr>三 通信系统</vt:lpstr>
      <vt:lpstr>PowerPoint 演示文稿</vt:lpstr>
      <vt:lpstr>2. 第二阶段--文字、印刷、邮政         --运动通信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4.第四阶段      --多媒体通信</vt:lpstr>
      <vt:lpstr>PowerPoint 演示文稿</vt:lpstr>
      <vt:lpstr>4. 第五阶段     --量子通信</vt:lpstr>
      <vt:lpstr>4.第五阶段   —量子通信</vt:lpstr>
      <vt:lpstr>五 通信技术的发展趋势</vt:lpstr>
      <vt:lpstr>PowerPoint 演示文稿</vt:lpstr>
      <vt:lpstr>PowerPoint 演示文稿</vt:lpstr>
      <vt:lpstr>1.2 通信系统的组成</vt:lpstr>
      <vt:lpstr>三 模拟通信</vt:lpstr>
      <vt:lpstr>四  数字通信</vt:lpstr>
      <vt:lpstr>五 模拟通信与数字通信的优缺点</vt:lpstr>
      <vt:lpstr>1.3 通信系统的分类及通信方式</vt:lpstr>
      <vt:lpstr>PowerPoint 演示文稿</vt:lpstr>
      <vt:lpstr>PowerPoint 演示文稿</vt:lpstr>
      <vt:lpstr>PowerPoint 演示文稿</vt:lpstr>
      <vt:lpstr>1.3.2 通信方式</vt:lpstr>
      <vt:lpstr>1.3.2 通信方式</vt:lpstr>
      <vt:lpstr>1.4  信息及其度量</vt:lpstr>
      <vt:lpstr>PowerPoint 演示文稿</vt:lpstr>
      <vt:lpstr>PowerPoint 演示文稿</vt:lpstr>
      <vt:lpstr>二 离散消息的信息量</vt:lpstr>
      <vt:lpstr>3.非等概率离散消息的信息量</vt:lpstr>
      <vt:lpstr>三 连续消息的信息量</vt:lpstr>
      <vt:lpstr>PowerPoint 演示文稿</vt:lpstr>
      <vt:lpstr>1.5  主要性能指标</vt:lpstr>
      <vt:lpstr>二 模拟通信系统的性能指标</vt:lpstr>
      <vt:lpstr>三 数字通信系统的性能指标</vt:lpstr>
      <vt:lpstr>PowerPoint 演示文稿</vt:lpstr>
      <vt:lpstr>3. 可靠性</vt:lpstr>
      <vt:lpstr>1.6  小 结</vt:lpstr>
    </vt:vector>
  </TitlesOfParts>
  <Company>whu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通信原理</dc:title>
  <dc:creator>jszheng</dc:creator>
  <dc:description>13986013553
wdzjs@163.com</dc:description>
  <cp:lastModifiedBy>Administrator</cp:lastModifiedBy>
  <cp:revision>203</cp:revision>
  <dcterms:created xsi:type="dcterms:W3CDTF">2007-02-27T03:32:00Z</dcterms:created>
  <dcterms:modified xsi:type="dcterms:W3CDTF">2017-09-11T10:31:39Z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